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Corbel" panose="020B0503020204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A025C7-747A-4E99-81E5-1E382E201B96}">
  <a:tblStyle styleId="{EAA025C7-747A-4E99-81E5-1E382E201B9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8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0de52b468c_0_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20de52b468c_0_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driving questions for the next 3 weeks.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up vocabulary words when introduced throughout the next few slides.</a:t>
            </a:r>
            <a:endParaRPr/>
          </a:p>
        </p:txBody>
      </p:sp>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driving questions for the next 3 weeks.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Have students think, pair, share to do a quick check for understanding of the three types of consumers.</a:t>
            </a:r>
            <a:endParaRPr>
              <a:latin typeface="Arial"/>
              <a:ea typeface="Arial"/>
              <a:cs typeface="Arial"/>
              <a:sym typeface="Arial"/>
            </a:endParaRPr>
          </a:p>
        </p:txBody>
      </p:sp>
      <p:sp>
        <p:nvSpPr>
          <p:cNvPr id="312" name="Google Shape;3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31ac8f628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31ac8f628a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 Have students think-pair-share about the relationship between all the different types of living things and connect back to the groups they made on their boards since you will revisit them the next lesson. Pass out student handout #1. Have students work in pairs to fill in the definitions of each role and an example from the lesson. This can help them in future activities in the module.</a:t>
            </a:r>
            <a:endParaRPr>
              <a:latin typeface="Arial"/>
              <a:ea typeface="Arial"/>
              <a:cs typeface="Arial"/>
              <a:sym typeface="Arial"/>
            </a:endParaRPr>
          </a:p>
          <a:p>
            <a:pPr marL="0" lvl="0" indent="0" algn="l" rtl="0">
              <a:spcBef>
                <a:spcPts val="0"/>
              </a:spcBef>
              <a:spcAft>
                <a:spcPts val="0"/>
              </a:spcAft>
              <a:buNone/>
            </a:pPr>
            <a:endParaRPr/>
          </a:p>
        </p:txBody>
      </p:sp>
      <p:sp>
        <p:nvSpPr>
          <p:cNvPr id="345" name="Google Shape;345;g131ac8f628a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Students will go back to their posters to revise their definitions, add the types of consumers (omnivore, herbivore, carnivore) and move any needed pictures. Give the students the next set of pictures to have them add to their charts. These posters should be kept for future units to reference and add to. Ideally find a space to hang them up so students can easily see what they have done.</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1cebcb3dfc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1cebcb3dfc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Go over the vocabulary words and discuss what some examples would be.</a:t>
            </a:r>
            <a:endParaRPr/>
          </a:p>
        </p:txBody>
      </p:sp>
      <p:sp>
        <p:nvSpPr>
          <p:cNvPr id="364" name="Google Shape;364;g11cebcb3dfc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31ac8f628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31ac8f628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Pass out student handout #2 and have students choose two to three sets of animals and/or plant combinations and have them explain the relationship between them. Introduce the meaning of the word relationship and interaction so they can think about how the combinations interact with each other. They can work through the relationships using the team-pair-solo cooperative structure. When completing their written response to the relationships, they should work on their own. If there is time, students can write a story about the relationship between one of the pairs.</a:t>
            </a:r>
            <a:endParaRPr/>
          </a:p>
        </p:txBody>
      </p:sp>
      <p:sp>
        <p:nvSpPr>
          <p:cNvPr id="378" name="Google Shape;378;g131ac8f628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31ac8f628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31ac8f628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Students will be using student handout #3. They will be taking what they have learned about producers, consumers, and decomposers and will go on a scavenger hunt.  Take students outside to the schoolyard, garden, or any outside space. In new small groups, have students look for evidence of producers, consumers, and decomposers and draw the organisms or signs of the organism on their worksheet. When they return to class, they can write an explanation about each organism they saw and why it fits into the specific role.</a:t>
            </a:r>
            <a:endParaRPr>
              <a:latin typeface="Arial"/>
              <a:ea typeface="Arial"/>
              <a:cs typeface="Arial"/>
              <a:sym typeface="Arial"/>
            </a:endParaRPr>
          </a:p>
          <a:p>
            <a:pPr marL="0" lvl="0" indent="0" algn="l" rtl="0">
              <a:spcBef>
                <a:spcPts val="0"/>
              </a:spcBef>
              <a:spcAft>
                <a:spcPts val="0"/>
              </a:spcAft>
              <a:buNone/>
            </a:pPr>
            <a:endParaRPr/>
          </a:p>
        </p:txBody>
      </p:sp>
      <p:sp>
        <p:nvSpPr>
          <p:cNvPr id="388" name="Google Shape;388;g131ac8f628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32397de75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32397de75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Give students a blank piece of paper and ask them to create a drawing of the Sonoran Desert, including the plants and animals they know live there.  Have them include labels in the drawing. Collect this and save it for the end of unit 3. Students will be adding to or creating a new drawing of their understanding.</a:t>
            </a:r>
            <a:endParaRPr>
              <a:latin typeface="Arial"/>
              <a:ea typeface="Arial"/>
              <a:cs typeface="Arial"/>
              <a:sym typeface="Arial"/>
            </a:endParaRPr>
          </a:p>
          <a:p>
            <a:pPr marL="0" lvl="0" indent="0" algn="l" rtl="0">
              <a:spcBef>
                <a:spcPts val="0"/>
              </a:spcBef>
              <a:spcAft>
                <a:spcPts val="0"/>
              </a:spcAft>
              <a:buNone/>
            </a:pPr>
            <a:endParaRPr/>
          </a:p>
        </p:txBody>
      </p:sp>
      <p:sp>
        <p:nvSpPr>
          <p:cNvPr id="110" name="Google Shape;110;g132397de75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31ac8f628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31ac8f628a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Students will be using student handout #4. Read the argument from the handout about Beatrice and Marisol. The bees are arguing about whether you need other organisms to survive. Have students choose a side and argue why that side is correct.  Students should use evidence from the scavenger hunt the session before to support their argument and/or what they have learned from previous discussions.</a:t>
            </a:r>
            <a:endParaRPr>
              <a:latin typeface="Arial"/>
              <a:ea typeface="Arial"/>
              <a:cs typeface="Arial"/>
              <a:sym typeface="Arial"/>
            </a:endParaRPr>
          </a:p>
          <a:p>
            <a:pPr marL="0" lvl="0" indent="0" algn="l" rtl="0">
              <a:spcBef>
                <a:spcPts val="0"/>
              </a:spcBef>
              <a:spcAft>
                <a:spcPts val="0"/>
              </a:spcAft>
              <a:buNone/>
            </a:pPr>
            <a:endParaRPr/>
          </a:p>
        </p:txBody>
      </p:sp>
      <p:sp>
        <p:nvSpPr>
          <p:cNvPr id="398" name="Google Shape;398;g131ac8f628a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two vocabulary words before watching the video.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After the video ask the questions in the lesson plan to elicit a conversation about the stats seen in the video. Students can write any wonders onto a post-it and add it to the wonder wall. </a:t>
            </a:r>
            <a:endParaRPr/>
          </a:p>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2397de75d_0_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132397de75d_0_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Give each student a copy of the graphic novel and allow students to read on own or in pairs. Some students may need help reading some of the vocabulary. Discuss any new notices or wonders and add wonders to the wonder wall.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Give each group an envelope with group #1 of photos. While groups are working, walk around and facilitate discussions, question why they made certain placements, give suggestions for a group they could start, and encourage them to try categorizing them in a new and different way after they have completed it one way.  Acknowledge that there will be more than one way to group them. Have a class discussion about some of the ways they grouped the pictures.</a:t>
            </a:r>
            <a:endParaRPr>
              <a:latin typeface="Arial"/>
              <a:ea typeface="Arial"/>
              <a:cs typeface="Arial"/>
              <a:sym typeface="Arial"/>
            </a:endParaRPr>
          </a:p>
          <a:p>
            <a:pPr marL="0" lvl="0" indent="0" algn="l" rtl="0">
              <a:spcBef>
                <a:spcPts val="140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Give each group a poster board and have them label the three categories with Producer, Consumer, and Decomposer. Have students look at the pictures again in their groups and decide which pictures will go under each group. While students are working, go to each group and facilitate discussions and ideas.  After they have decided, students should tape the pictures down. </a:t>
            </a:r>
            <a:endParaRPr>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Give each group 3 post-its.  They will write what they think the definition of each category is based on the attributes and criteria each picture in the group fits.  Make sure all teammates can explain and provide different examples that could fit in each group.</a:t>
            </a:r>
            <a:endParaRPr>
              <a:latin typeface="Arial"/>
              <a:ea typeface="Arial"/>
              <a:cs typeface="Arial"/>
              <a:sym typeface="Arial"/>
            </a:endParaRPr>
          </a:p>
          <a:p>
            <a:pPr marL="0" lvl="0" indent="0" algn="l" rtl="0">
              <a:spcBef>
                <a:spcPts val="140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1400"/>
              </a:spcBef>
              <a:spcAft>
                <a:spcPts val="1400"/>
              </a:spcAft>
              <a:buClr>
                <a:schemeClr val="dk1"/>
              </a:buClr>
              <a:buSzPts val="1100"/>
              <a:buFont typeface="Arial"/>
              <a:buNone/>
            </a:pPr>
            <a:r>
              <a:rPr lang="en-US">
                <a:latin typeface="Arial"/>
                <a:ea typeface="Arial"/>
                <a:cs typeface="Arial"/>
                <a:sym typeface="Arial"/>
              </a:rPr>
              <a:t>Have each group leave their poster boards at their group work space and allow students to do a carousel walk. This is where they will walk as a group to observe how other students grouped their pictures and the definitions they came up with for each category. When students return to their desks, have a class discussion with think-pair-share.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2133"/>
              </a:spcBef>
              <a:spcAft>
                <a:spcPts val="0"/>
              </a:spcAft>
              <a:buSzPts val="1200"/>
              <a:buChar char="○"/>
              <a:defRPr sz="1600"/>
            </a:lvl2pPr>
            <a:lvl3pPr marL="1371600" lvl="2" indent="-304800" algn="l">
              <a:lnSpc>
                <a:spcPct val="90000"/>
              </a:lnSpc>
              <a:spcBef>
                <a:spcPts val="2133"/>
              </a:spcBef>
              <a:spcAft>
                <a:spcPts val="0"/>
              </a:spcAft>
              <a:buSzPts val="1200"/>
              <a:buChar char="■"/>
              <a:defRPr sz="1600"/>
            </a:lvl3pPr>
            <a:lvl4pPr marL="1828800" lvl="3" indent="-304800" algn="l">
              <a:lnSpc>
                <a:spcPct val="90000"/>
              </a:lnSpc>
              <a:spcBef>
                <a:spcPts val="2133"/>
              </a:spcBef>
              <a:spcAft>
                <a:spcPts val="0"/>
              </a:spcAft>
              <a:buSzPts val="1200"/>
              <a:buChar char="●"/>
              <a:defRPr sz="1600"/>
            </a:lvl4pPr>
            <a:lvl5pPr marL="2286000" lvl="4" indent="-304800" algn="l">
              <a:lnSpc>
                <a:spcPct val="9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19" name="Google Shape;19;p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2133"/>
              </a:spcBef>
              <a:spcAft>
                <a:spcPts val="0"/>
              </a:spcAft>
              <a:buSzPts val="1200"/>
              <a:buChar char="○"/>
              <a:defRPr sz="1600"/>
            </a:lvl2pPr>
            <a:lvl3pPr marL="1371600" lvl="2" indent="-304800" algn="l">
              <a:lnSpc>
                <a:spcPct val="90000"/>
              </a:lnSpc>
              <a:spcBef>
                <a:spcPts val="2133"/>
              </a:spcBef>
              <a:spcAft>
                <a:spcPts val="0"/>
              </a:spcAft>
              <a:buSzPts val="1200"/>
              <a:buChar char="■"/>
              <a:defRPr sz="1600"/>
            </a:lvl3pPr>
            <a:lvl4pPr marL="1828800" lvl="3" indent="-304800" algn="l">
              <a:lnSpc>
                <a:spcPct val="90000"/>
              </a:lnSpc>
              <a:spcBef>
                <a:spcPts val="2133"/>
              </a:spcBef>
              <a:spcAft>
                <a:spcPts val="0"/>
              </a:spcAft>
              <a:buSzPts val="1200"/>
              <a:buChar char="●"/>
              <a:defRPr sz="1600"/>
            </a:lvl4pPr>
            <a:lvl5pPr marL="2286000" lvl="4" indent="-304800" algn="l">
              <a:lnSpc>
                <a:spcPct val="9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20" name="Google Shape;2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6" name="Google Shape;76;p11"/>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7" name="Google Shape;77;p11"/>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a:spLocks noGrp="1"/>
          </p:cNvSpPr>
          <p:nvPr>
            <p:ph type="pic" idx="2"/>
          </p:nvPr>
        </p:nvSpPr>
        <p:spPr>
          <a:xfrm>
            <a:off x="5413248" y="1069847"/>
            <a:ext cx="6099048" cy="4800600"/>
          </a:xfrm>
          <a:prstGeom prst="rect">
            <a:avLst/>
          </a:prstGeom>
          <a:noFill/>
          <a:ln>
            <a:noFill/>
          </a:ln>
        </p:spPr>
      </p:sp>
      <p:sp>
        <p:nvSpPr>
          <p:cNvPr id="81" name="Google Shape;81;p12"/>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020"/>
              <a:buNone/>
              <a:defRPr sz="1700"/>
            </a:lvl1pPr>
            <a:lvl2pPr marL="914400" lvl="1" indent="-228600" algn="l">
              <a:lnSpc>
                <a:spcPct val="90000"/>
              </a:lnSpc>
              <a:spcBef>
                <a:spcPts val="200"/>
              </a:spcBef>
              <a:spcAft>
                <a:spcPts val="0"/>
              </a:spcAft>
              <a:buSzPts val="720"/>
              <a:buNone/>
              <a:defRPr sz="1200"/>
            </a:lvl2pPr>
            <a:lvl3pPr marL="1371600" lvl="2" indent="-228600" algn="l">
              <a:lnSpc>
                <a:spcPct val="90000"/>
              </a:lnSpc>
              <a:spcBef>
                <a:spcPts val="400"/>
              </a:spcBef>
              <a:spcAft>
                <a:spcPts val="0"/>
              </a:spcAft>
              <a:buSzPts val="600"/>
              <a:buNone/>
              <a:defRPr sz="1000"/>
            </a:lvl3pPr>
            <a:lvl4pPr marL="1828800" lvl="3" indent="-228600" algn="l">
              <a:lnSpc>
                <a:spcPct val="90000"/>
              </a:lnSpc>
              <a:spcBef>
                <a:spcPts val="400"/>
              </a:spcBef>
              <a:spcAft>
                <a:spcPts val="0"/>
              </a:spcAft>
              <a:buSzPts val="540"/>
              <a:buNone/>
              <a:defRPr sz="900"/>
            </a:lvl4pPr>
            <a:lvl5pPr marL="2286000" lvl="4" indent="-228600" algn="l">
              <a:lnSpc>
                <a:spcPct val="90000"/>
              </a:lnSpc>
              <a:spcBef>
                <a:spcPts val="400"/>
              </a:spcBef>
              <a:spcAft>
                <a:spcPts val="0"/>
              </a:spcAft>
              <a:buSzPts val="540"/>
              <a:buNone/>
              <a:defRPr sz="900"/>
            </a:lvl5pPr>
            <a:lvl6pPr marL="2743200" lvl="5" indent="-228600" algn="l">
              <a:lnSpc>
                <a:spcPct val="90000"/>
              </a:lnSpc>
              <a:spcBef>
                <a:spcPts val="400"/>
              </a:spcBef>
              <a:spcAft>
                <a:spcPts val="0"/>
              </a:spcAft>
              <a:buSzPts val="540"/>
              <a:buNone/>
              <a:defRPr sz="900"/>
            </a:lvl6pPr>
            <a:lvl7pPr marL="3200400" lvl="6" indent="-228600" algn="l">
              <a:lnSpc>
                <a:spcPct val="90000"/>
              </a:lnSpc>
              <a:spcBef>
                <a:spcPts val="400"/>
              </a:spcBef>
              <a:spcAft>
                <a:spcPts val="0"/>
              </a:spcAft>
              <a:buSzPts val="540"/>
              <a:buNone/>
              <a:defRPr sz="900"/>
            </a:lvl7pPr>
            <a:lvl8pPr marL="3657600" lvl="7" indent="-228600" algn="l">
              <a:lnSpc>
                <a:spcPct val="90000"/>
              </a:lnSpc>
              <a:spcBef>
                <a:spcPts val="400"/>
              </a:spcBef>
              <a:spcAft>
                <a:spcPts val="0"/>
              </a:spcAft>
              <a:buSzPts val="540"/>
              <a:buNone/>
              <a:defRPr sz="900"/>
            </a:lvl8pPr>
            <a:lvl9pPr marL="4114800" lvl="8" indent="-228600" algn="l">
              <a:lnSpc>
                <a:spcPct val="90000"/>
              </a:lnSpc>
              <a:spcBef>
                <a:spcPts val="400"/>
              </a:spcBef>
              <a:spcAft>
                <a:spcPts val="400"/>
              </a:spcAft>
              <a:buSzPts val="540"/>
              <a:buNone/>
              <a:defRPr sz="900"/>
            </a:lvl9pPr>
          </a:lstStyle>
          <a:p>
            <a:endParaRPr/>
          </a:p>
        </p:txBody>
      </p:sp>
      <p:sp>
        <p:nvSpPr>
          <p:cNvPr id="82" name="Google Shape;82;p12"/>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3" name="Google Shape;83;p12"/>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4" name="Google Shape;84;p12"/>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4060137" y="-859734"/>
            <a:ext cx="4038600" cy="9872871"/>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8" name="Google Shape;88;p13"/>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9" name="Google Shape;89;p13"/>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0" name="Google Shape;90;p13"/>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181849" y="2305051"/>
            <a:ext cx="5410200" cy="232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2152649" y="-247649"/>
            <a:ext cx="5410200" cy="74295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94" name="Google Shape;94;p14"/>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5" name="Google Shape;95;p14"/>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6" name="Google Shape;96;p14"/>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54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709928" y="4154521"/>
            <a:ext cx="8769096" cy="136380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400"/>
              </a:spcBef>
              <a:spcAft>
                <a:spcPts val="0"/>
              </a:spcAft>
              <a:buSzPts val="1320"/>
              <a:buNone/>
              <a:defRPr sz="2200">
                <a:solidFill>
                  <a:schemeClr val="accent1"/>
                </a:solidFill>
              </a:defRPr>
            </a:lvl1pPr>
            <a:lvl2pPr marL="914400" lvl="1" indent="-228600" algn="l">
              <a:lnSpc>
                <a:spcPct val="90000"/>
              </a:lnSpc>
              <a:spcBef>
                <a:spcPts val="200"/>
              </a:spcBef>
              <a:spcAft>
                <a:spcPts val="0"/>
              </a:spcAft>
              <a:buSzPts val="1080"/>
              <a:buNone/>
              <a:defRPr sz="1800">
                <a:solidFill>
                  <a:srgbClr val="888888"/>
                </a:solidFill>
              </a:defRPr>
            </a:lvl2pPr>
            <a:lvl3pPr marL="1371600" lvl="2" indent="-228600" algn="l">
              <a:lnSpc>
                <a:spcPct val="90000"/>
              </a:lnSpc>
              <a:spcBef>
                <a:spcPts val="400"/>
              </a:spcBef>
              <a:spcAft>
                <a:spcPts val="0"/>
              </a:spcAft>
              <a:buSzPts val="960"/>
              <a:buNone/>
              <a:defRPr sz="1600">
                <a:solidFill>
                  <a:srgbClr val="888888"/>
                </a:solidFill>
              </a:defRPr>
            </a:lvl3pPr>
            <a:lvl4pPr marL="1828800" lvl="3" indent="-228600" algn="l">
              <a:lnSpc>
                <a:spcPct val="90000"/>
              </a:lnSpc>
              <a:spcBef>
                <a:spcPts val="400"/>
              </a:spcBef>
              <a:spcAft>
                <a:spcPts val="0"/>
              </a:spcAft>
              <a:buSzPts val="840"/>
              <a:buNone/>
              <a:defRPr sz="1400">
                <a:solidFill>
                  <a:srgbClr val="888888"/>
                </a:solidFill>
              </a:defRPr>
            </a:lvl4pPr>
            <a:lvl5pPr marL="2286000" lvl="4" indent="-228600" algn="l">
              <a:lnSpc>
                <a:spcPct val="90000"/>
              </a:lnSpc>
              <a:spcBef>
                <a:spcPts val="400"/>
              </a:spcBef>
              <a:spcAft>
                <a:spcPts val="0"/>
              </a:spcAft>
              <a:buSzPts val="840"/>
              <a:buNone/>
              <a:defRPr sz="1400">
                <a:solidFill>
                  <a:srgbClr val="888888"/>
                </a:solidFill>
              </a:defRPr>
            </a:lvl5pPr>
            <a:lvl6pPr marL="2743200" lvl="5" indent="-228600" algn="l">
              <a:lnSpc>
                <a:spcPct val="90000"/>
              </a:lnSpc>
              <a:spcBef>
                <a:spcPts val="400"/>
              </a:spcBef>
              <a:spcAft>
                <a:spcPts val="0"/>
              </a:spcAft>
              <a:buSzPts val="840"/>
              <a:buNone/>
              <a:defRPr sz="1400">
                <a:solidFill>
                  <a:srgbClr val="888888"/>
                </a:solidFill>
              </a:defRPr>
            </a:lvl6pPr>
            <a:lvl7pPr marL="3200400" lvl="6" indent="-228600" algn="l">
              <a:lnSpc>
                <a:spcPct val="90000"/>
              </a:lnSpc>
              <a:spcBef>
                <a:spcPts val="400"/>
              </a:spcBef>
              <a:spcAft>
                <a:spcPts val="0"/>
              </a:spcAft>
              <a:buSzPts val="840"/>
              <a:buNone/>
              <a:defRPr sz="1400">
                <a:solidFill>
                  <a:srgbClr val="888888"/>
                </a:solidFill>
              </a:defRPr>
            </a:lvl7pPr>
            <a:lvl8pPr marL="3657600" lvl="7" indent="-228600" algn="l">
              <a:lnSpc>
                <a:spcPct val="90000"/>
              </a:lnSpc>
              <a:spcBef>
                <a:spcPts val="400"/>
              </a:spcBef>
              <a:spcAft>
                <a:spcPts val="0"/>
              </a:spcAft>
              <a:buSzPts val="840"/>
              <a:buNone/>
              <a:defRPr sz="1400">
                <a:solidFill>
                  <a:srgbClr val="888888"/>
                </a:solidFill>
              </a:defRPr>
            </a:lvl8pPr>
            <a:lvl9pPr marL="4114800" lvl="8" indent="-228600" algn="l">
              <a:lnSpc>
                <a:spcPct val="90000"/>
              </a:lnSpc>
              <a:spcBef>
                <a:spcPts val="400"/>
              </a:spcBef>
              <a:spcAft>
                <a:spcPts val="400"/>
              </a:spcAft>
              <a:buSzPts val="840"/>
              <a:buNone/>
              <a:defRPr sz="1400">
                <a:solidFill>
                  <a:srgbClr val="888888"/>
                </a:solidFill>
              </a:defRPr>
            </a:lvl9pPr>
          </a:lstStyle>
          <a:p>
            <a:endParaRPr/>
          </a:p>
        </p:txBody>
      </p:sp>
      <p:sp>
        <p:nvSpPr>
          <p:cNvPr id="24" name="Google Shape;24;p3"/>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5" name="Google Shape;25;p3"/>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6" name="Google Shape;26;p3"/>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3"/>
          <p:cNvCxnSpPr/>
          <p:nvPr/>
        </p:nvCxnSpPr>
        <p:spPr>
          <a:xfrm>
            <a:off x="1981201"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2133"/>
              </a:spcBef>
              <a:spcAft>
                <a:spcPts val="0"/>
              </a:spcAft>
              <a:buSzPts val="1400"/>
              <a:buChar char="○"/>
              <a:defRPr/>
            </a:lvl2pPr>
            <a:lvl3pPr marL="1371600" lvl="2" indent="-317500" algn="l">
              <a:lnSpc>
                <a:spcPct val="90000"/>
              </a:lnSpc>
              <a:spcBef>
                <a:spcPts val="2133"/>
              </a:spcBef>
              <a:spcAft>
                <a:spcPts val="0"/>
              </a:spcAft>
              <a:buSzPts val="1400"/>
              <a:buChar char="■"/>
              <a:defRPr/>
            </a:lvl3pPr>
            <a:lvl4pPr marL="1828800" lvl="3" indent="-317500" algn="l">
              <a:lnSpc>
                <a:spcPct val="90000"/>
              </a:lnSpc>
              <a:spcBef>
                <a:spcPts val="2133"/>
              </a:spcBef>
              <a:spcAft>
                <a:spcPts val="0"/>
              </a:spcAft>
              <a:buSzPts val="1400"/>
              <a:buChar char="●"/>
              <a:defRPr/>
            </a:lvl4pPr>
            <a:lvl5pPr marL="2286000" lvl="4" indent="-317500" algn="l">
              <a:lnSpc>
                <a:spcPct val="9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1143002" y="2057400"/>
            <a:ext cx="9872871" cy="40386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35" name="Google Shape;35;p5"/>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6" name="Google Shape;36;p5"/>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7" name="Google Shape;37;p5"/>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0" name="Google Shape;40;p6"/>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1" name="Google Shape;41;p6"/>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Autofit/>
          </a:bodyPr>
          <a:lstStyle>
            <a:lvl1pPr marL="457200" lvl="0" indent="-350520" algn="l">
              <a:lnSpc>
                <a:spcPct val="90000"/>
              </a:lnSpc>
              <a:spcBef>
                <a:spcPts val="1400"/>
              </a:spcBef>
              <a:spcAft>
                <a:spcPts val="0"/>
              </a:spcAft>
              <a:buSzPts val="1920"/>
              <a:buChar char="•"/>
              <a:defRPr sz="3200"/>
            </a:lvl1pPr>
            <a:lvl2pPr marL="914400" lvl="1" indent="-335280" algn="l">
              <a:lnSpc>
                <a:spcPct val="90000"/>
              </a:lnSpc>
              <a:spcBef>
                <a:spcPts val="200"/>
              </a:spcBef>
              <a:spcAft>
                <a:spcPts val="0"/>
              </a:spcAft>
              <a:buSzPts val="1680"/>
              <a:buChar char="•"/>
              <a:defRPr sz="2800"/>
            </a:lvl2pPr>
            <a:lvl3pPr marL="1371600" lvl="2" indent="-320039" algn="l">
              <a:lnSpc>
                <a:spcPct val="90000"/>
              </a:lnSpc>
              <a:spcBef>
                <a:spcPts val="400"/>
              </a:spcBef>
              <a:spcAft>
                <a:spcPts val="0"/>
              </a:spcAft>
              <a:buSzPts val="1440"/>
              <a:buChar char="•"/>
              <a:defRPr sz="2400"/>
            </a:lvl3pPr>
            <a:lvl4pPr marL="1828800" lvl="3" indent="-304800" algn="l">
              <a:lnSpc>
                <a:spcPct val="90000"/>
              </a:lnSpc>
              <a:spcBef>
                <a:spcPts val="400"/>
              </a:spcBef>
              <a:spcAft>
                <a:spcPts val="0"/>
              </a:spcAft>
              <a:buSzPts val="1200"/>
              <a:buChar char="•"/>
              <a:defRPr sz="2000"/>
            </a:lvl4pPr>
            <a:lvl5pPr marL="2286000" lvl="4" indent="-304800" algn="l">
              <a:lnSpc>
                <a:spcPct val="90000"/>
              </a:lnSpc>
              <a:spcBef>
                <a:spcPts val="400"/>
              </a:spcBef>
              <a:spcAft>
                <a:spcPts val="0"/>
              </a:spcAft>
              <a:buSzPts val="1200"/>
              <a:buChar char="•"/>
              <a:defRPr sz="2000"/>
            </a:lvl5pPr>
            <a:lvl6pPr marL="2743200" lvl="5" indent="-304800" algn="l">
              <a:lnSpc>
                <a:spcPct val="90000"/>
              </a:lnSpc>
              <a:spcBef>
                <a:spcPts val="400"/>
              </a:spcBef>
              <a:spcAft>
                <a:spcPts val="0"/>
              </a:spcAft>
              <a:buSzPts val="1200"/>
              <a:buChar char="•"/>
              <a:defRPr sz="2000"/>
            </a:lvl6pPr>
            <a:lvl7pPr marL="3200400" lvl="6" indent="-304800" algn="l">
              <a:lnSpc>
                <a:spcPct val="90000"/>
              </a:lnSpc>
              <a:spcBef>
                <a:spcPts val="400"/>
              </a:spcBef>
              <a:spcAft>
                <a:spcPts val="0"/>
              </a:spcAft>
              <a:buSzPts val="1200"/>
              <a:buChar char="•"/>
              <a:defRPr sz="2000"/>
            </a:lvl7pPr>
            <a:lvl8pPr marL="3657600" lvl="7" indent="-304800" algn="l">
              <a:lnSpc>
                <a:spcPct val="90000"/>
              </a:lnSpc>
              <a:spcBef>
                <a:spcPts val="400"/>
              </a:spcBef>
              <a:spcAft>
                <a:spcPts val="0"/>
              </a:spcAft>
              <a:buSzPts val="1200"/>
              <a:buChar char="•"/>
              <a:defRPr sz="2000"/>
            </a:lvl8pPr>
            <a:lvl9pPr marL="4114800" lvl="8" indent="-304800" algn="l">
              <a:lnSpc>
                <a:spcPct val="90000"/>
              </a:lnSpc>
              <a:spcBef>
                <a:spcPts val="400"/>
              </a:spcBef>
              <a:spcAft>
                <a:spcPts val="400"/>
              </a:spcAft>
              <a:buSzPts val="1200"/>
              <a:buChar char="•"/>
              <a:defRPr sz="2000"/>
            </a:lvl9pPr>
          </a:lstStyle>
          <a:p>
            <a:endParaRPr/>
          </a:p>
        </p:txBody>
      </p:sp>
      <p:sp>
        <p:nvSpPr>
          <p:cNvPr id="45" name="Google Shape;45;p7"/>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020"/>
              <a:buNone/>
              <a:defRPr sz="1700"/>
            </a:lvl1pPr>
            <a:lvl2pPr marL="914400" lvl="1" indent="-228600" algn="l">
              <a:lnSpc>
                <a:spcPct val="90000"/>
              </a:lnSpc>
              <a:spcBef>
                <a:spcPts val="200"/>
              </a:spcBef>
              <a:spcAft>
                <a:spcPts val="0"/>
              </a:spcAft>
              <a:buSzPts val="720"/>
              <a:buNone/>
              <a:defRPr sz="1200"/>
            </a:lvl2pPr>
            <a:lvl3pPr marL="1371600" lvl="2" indent="-228600" algn="l">
              <a:lnSpc>
                <a:spcPct val="90000"/>
              </a:lnSpc>
              <a:spcBef>
                <a:spcPts val="400"/>
              </a:spcBef>
              <a:spcAft>
                <a:spcPts val="0"/>
              </a:spcAft>
              <a:buSzPts val="600"/>
              <a:buNone/>
              <a:defRPr sz="1000"/>
            </a:lvl3pPr>
            <a:lvl4pPr marL="1828800" lvl="3" indent="-228600" algn="l">
              <a:lnSpc>
                <a:spcPct val="90000"/>
              </a:lnSpc>
              <a:spcBef>
                <a:spcPts val="400"/>
              </a:spcBef>
              <a:spcAft>
                <a:spcPts val="0"/>
              </a:spcAft>
              <a:buSzPts val="540"/>
              <a:buNone/>
              <a:defRPr sz="900"/>
            </a:lvl4pPr>
            <a:lvl5pPr marL="2286000" lvl="4" indent="-228600" algn="l">
              <a:lnSpc>
                <a:spcPct val="90000"/>
              </a:lnSpc>
              <a:spcBef>
                <a:spcPts val="400"/>
              </a:spcBef>
              <a:spcAft>
                <a:spcPts val="0"/>
              </a:spcAft>
              <a:buSzPts val="540"/>
              <a:buNone/>
              <a:defRPr sz="900"/>
            </a:lvl5pPr>
            <a:lvl6pPr marL="2743200" lvl="5" indent="-228600" algn="l">
              <a:lnSpc>
                <a:spcPct val="90000"/>
              </a:lnSpc>
              <a:spcBef>
                <a:spcPts val="400"/>
              </a:spcBef>
              <a:spcAft>
                <a:spcPts val="0"/>
              </a:spcAft>
              <a:buSzPts val="540"/>
              <a:buNone/>
              <a:defRPr sz="900"/>
            </a:lvl6pPr>
            <a:lvl7pPr marL="3200400" lvl="6" indent="-228600" algn="l">
              <a:lnSpc>
                <a:spcPct val="90000"/>
              </a:lnSpc>
              <a:spcBef>
                <a:spcPts val="400"/>
              </a:spcBef>
              <a:spcAft>
                <a:spcPts val="0"/>
              </a:spcAft>
              <a:buSzPts val="540"/>
              <a:buNone/>
              <a:defRPr sz="900"/>
            </a:lvl7pPr>
            <a:lvl8pPr marL="3657600" lvl="7" indent="-228600" algn="l">
              <a:lnSpc>
                <a:spcPct val="90000"/>
              </a:lnSpc>
              <a:spcBef>
                <a:spcPts val="400"/>
              </a:spcBef>
              <a:spcAft>
                <a:spcPts val="0"/>
              </a:spcAft>
              <a:buSzPts val="540"/>
              <a:buNone/>
              <a:defRPr sz="900"/>
            </a:lvl8pPr>
            <a:lvl9pPr marL="4114800" lvl="8" indent="-228600" algn="l">
              <a:lnSpc>
                <a:spcPct val="90000"/>
              </a:lnSpc>
              <a:spcBef>
                <a:spcPts val="400"/>
              </a:spcBef>
              <a:spcAft>
                <a:spcPts val="400"/>
              </a:spcAft>
              <a:buSzPts val="540"/>
              <a:buNone/>
              <a:defRPr sz="900"/>
            </a:lvl9pPr>
          </a:lstStyle>
          <a:p>
            <a:endParaRPr/>
          </a:p>
        </p:txBody>
      </p:sp>
      <p:sp>
        <p:nvSpPr>
          <p:cNvPr id="46" name="Google Shape;46;p7"/>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7" name="Google Shape;47;p7"/>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8" name="Google Shape;48;p7"/>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p:nvPr/>
        </p:nvSpPr>
        <p:spPr>
          <a:xfrm>
            <a:off x="231140" y="243841"/>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51" name="Google Shape;51;p8"/>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FFFFFF"/>
              </a:buClr>
              <a:buSzPts val="5400"/>
              <a:buFont typeface="Corbel"/>
              <a:buNone/>
              <a:defRPr sz="72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ubTitle" idx="1"/>
          </p:nvPr>
        </p:nvSpPr>
        <p:spPr>
          <a:xfrm>
            <a:off x="1709531" y="3869635"/>
            <a:ext cx="8767860" cy="138816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400"/>
              </a:spcBef>
              <a:spcAft>
                <a:spcPts val="0"/>
              </a:spcAft>
              <a:buSzPts val="1320"/>
              <a:buNone/>
              <a:defRPr sz="2200">
                <a:solidFill>
                  <a:srgbClr val="FFFFFF"/>
                </a:solidFill>
              </a:defRPr>
            </a:lvl1pPr>
            <a:lvl2pPr lvl="1" algn="ctr">
              <a:lnSpc>
                <a:spcPct val="90000"/>
              </a:lnSpc>
              <a:spcBef>
                <a:spcPts val="200"/>
              </a:spcBef>
              <a:spcAft>
                <a:spcPts val="0"/>
              </a:spcAft>
              <a:buSzPts val="1320"/>
              <a:buNone/>
              <a:defRPr sz="2200"/>
            </a:lvl2pPr>
            <a:lvl3pPr lvl="2" algn="ctr">
              <a:lnSpc>
                <a:spcPct val="90000"/>
              </a:lnSpc>
              <a:spcBef>
                <a:spcPts val="400"/>
              </a:spcBef>
              <a:spcAft>
                <a:spcPts val="0"/>
              </a:spcAft>
              <a:buSzPts val="1320"/>
              <a:buNone/>
              <a:defRPr sz="2200"/>
            </a:lvl3pPr>
            <a:lvl4pPr lvl="3" algn="ctr">
              <a:lnSpc>
                <a:spcPct val="90000"/>
              </a:lnSpc>
              <a:spcBef>
                <a:spcPts val="400"/>
              </a:spcBef>
              <a:spcAft>
                <a:spcPts val="0"/>
              </a:spcAft>
              <a:buSzPts val="1200"/>
              <a:buNone/>
              <a:defRPr sz="2000"/>
            </a:lvl4pPr>
            <a:lvl5pPr lvl="4" algn="ctr">
              <a:lnSpc>
                <a:spcPct val="90000"/>
              </a:lnSpc>
              <a:spcBef>
                <a:spcPts val="400"/>
              </a:spcBef>
              <a:spcAft>
                <a:spcPts val="0"/>
              </a:spcAft>
              <a:buSzPts val="1200"/>
              <a:buNone/>
              <a:defRPr sz="2000"/>
            </a:lvl5pPr>
            <a:lvl6pPr lvl="5" algn="ctr">
              <a:lnSpc>
                <a:spcPct val="90000"/>
              </a:lnSpc>
              <a:spcBef>
                <a:spcPts val="400"/>
              </a:spcBef>
              <a:spcAft>
                <a:spcPts val="0"/>
              </a:spcAft>
              <a:buSzPts val="1200"/>
              <a:buNone/>
              <a:defRPr sz="2000"/>
            </a:lvl6pPr>
            <a:lvl7pPr lvl="6" algn="ctr">
              <a:lnSpc>
                <a:spcPct val="90000"/>
              </a:lnSpc>
              <a:spcBef>
                <a:spcPts val="400"/>
              </a:spcBef>
              <a:spcAft>
                <a:spcPts val="0"/>
              </a:spcAft>
              <a:buSzPts val="1200"/>
              <a:buNone/>
              <a:defRPr sz="2000"/>
            </a:lvl7pPr>
            <a:lvl8pPr lvl="7" algn="ctr">
              <a:lnSpc>
                <a:spcPct val="90000"/>
              </a:lnSpc>
              <a:spcBef>
                <a:spcPts val="400"/>
              </a:spcBef>
              <a:spcAft>
                <a:spcPts val="0"/>
              </a:spcAft>
              <a:buSzPts val="1200"/>
              <a:buNone/>
              <a:defRPr sz="2000"/>
            </a:lvl8pPr>
            <a:lvl9pPr lvl="8" algn="ctr">
              <a:lnSpc>
                <a:spcPct val="90000"/>
              </a:lnSpc>
              <a:spcBef>
                <a:spcPts val="400"/>
              </a:spcBef>
              <a:spcAft>
                <a:spcPts val="400"/>
              </a:spcAft>
              <a:buSzPts val="1200"/>
              <a:buNone/>
              <a:defRPr sz="2000"/>
            </a:lvl9pPr>
          </a:lstStyle>
          <a:p>
            <a:endParaRPr/>
          </a:p>
        </p:txBody>
      </p:sp>
      <p:sp>
        <p:nvSpPr>
          <p:cNvPr id="53" name="Google Shape;53;p8"/>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400"/>
              <a:buFont typeface="Arial"/>
              <a:buNone/>
              <a:defRPr>
                <a:solidFill>
                  <a:srgbClr val="FFFFFF"/>
                </a:solidFill>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4" name="Google Shape;54;p8"/>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400"/>
              <a:buFont typeface="Arial"/>
              <a:buNone/>
              <a:defRPr>
                <a:solidFill>
                  <a:srgbClr val="FFFFFF"/>
                </a:solidFill>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5" name="Google Shape;55;p8"/>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8"/>
          <p:cNvCxnSpPr/>
          <p:nvPr/>
        </p:nvCxnSpPr>
        <p:spPr>
          <a:xfrm>
            <a:off x="1978661" y="3733800"/>
            <a:ext cx="822960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0" name="Google Shape;60;p9"/>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1" name="Google Shape;61;p9"/>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2" name="Google Shape;62;p9"/>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3" name="Google Shape;63;p9"/>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2400" b="1"/>
            </a:lvl1pPr>
            <a:lvl2pPr marL="914400" lvl="1" indent="-228600" algn="l">
              <a:lnSpc>
                <a:spcPct val="90000"/>
              </a:lnSpc>
              <a:spcBef>
                <a:spcPts val="200"/>
              </a:spcBef>
              <a:spcAft>
                <a:spcPts val="0"/>
              </a:spcAft>
              <a:buSzPts val="1200"/>
              <a:buNone/>
              <a:defRPr sz="2000" b="1"/>
            </a:lvl2pPr>
            <a:lvl3pPr marL="1371600" lvl="2" indent="-228600" algn="l">
              <a:lnSpc>
                <a:spcPct val="90000"/>
              </a:lnSpc>
              <a:spcBef>
                <a:spcPts val="400"/>
              </a:spcBef>
              <a:spcAft>
                <a:spcPts val="0"/>
              </a:spcAft>
              <a:buSzPts val="1080"/>
              <a:buNone/>
              <a:defRPr sz="1800" b="1"/>
            </a:lvl3pPr>
            <a:lvl4pPr marL="1828800" lvl="3" indent="-228600" algn="l">
              <a:lnSpc>
                <a:spcPct val="90000"/>
              </a:lnSpc>
              <a:spcBef>
                <a:spcPts val="400"/>
              </a:spcBef>
              <a:spcAft>
                <a:spcPts val="0"/>
              </a:spcAft>
              <a:buSzPts val="960"/>
              <a:buNone/>
              <a:defRPr sz="1600" b="1"/>
            </a:lvl4pPr>
            <a:lvl5pPr marL="2286000" lvl="4" indent="-228600" algn="l">
              <a:lnSpc>
                <a:spcPct val="90000"/>
              </a:lnSpc>
              <a:spcBef>
                <a:spcPts val="400"/>
              </a:spcBef>
              <a:spcAft>
                <a:spcPts val="0"/>
              </a:spcAft>
              <a:buSzPts val="960"/>
              <a:buNone/>
              <a:defRPr sz="1600" b="1"/>
            </a:lvl5pPr>
            <a:lvl6pPr marL="2743200" lvl="5" indent="-228600" algn="l">
              <a:lnSpc>
                <a:spcPct val="90000"/>
              </a:lnSpc>
              <a:spcBef>
                <a:spcPts val="400"/>
              </a:spcBef>
              <a:spcAft>
                <a:spcPts val="0"/>
              </a:spcAft>
              <a:buSzPts val="960"/>
              <a:buNone/>
              <a:defRPr sz="1600" b="1"/>
            </a:lvl6pPr>
            <a:lvl7pPr marL="3200400" lvl="6" indent="-228600" algn="l">
              <a:lnSpc>
                <a:spcPct val="90000"/>
              </a:lnSpc>
              <a:spcBef>
                <a:spcPts val="400"/>
              </a:spcBef>
              <a:spcAft>
                <a:spcPts val="0"/>
              </a:spcAft>
              <a:buSzPts val="960"/>
              <a:buNone/>
              <a:defRPr sz="1600" b="1"/>
            </a:lvl7pPr>
            <a:lvl8pPr marL="3657600" lvl="7" indent="-228600" algn="l">
              <a:lnSpc>
                <a:spcPct val="90000"/>
              </a:lnSpc>
              <a:spcBef>
                <a:spcPts val="400"/>
              </a:spcBef>
              <a:spcAft>
                <a:spcPts val="0"/>
              </a:spcAft>
              <a:buSzPts val="960"/>
              <a:buNone/>
              <a:defRPr sz="1600" b="1"/>
            </a:lvl8pPr>
            <a:lvl9pPr marL="4114800" lvl="8" indent="-228600" algn="l">
              <a:lnSpc>
                <a:spcPct val="90000"/>
              </a:lnSpc>
              <a:spcBef>
                <a:spcPts val="400"/>
              </a:spcBef>
              <a:spcAft>
                <a:spcPts val="400"/>
              </a:spcAft>
              <a:buSzPts val="960"/>
              <a:buNone/>
              <a:defRPr sz="1600" b="1"/>
            </a:lvl9pPr>
          </a:lstStyle>
          <a:p>
            <a:endParaRPr/>
          </a:p>
        </p:txBody>
      </p:sp>
      <p:sp>
        <p:nvSpPr>
          <p:cNvPr id="67" name="Google Shape;67;p10"/>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8" name="Google Shape;68;p10"/>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2400" b="1"/>
            </a:lvl1pPr>
            <a:lvl2pPr marL="914400" lvl="1" indent="-228600" algn="l">
              <a:lnSpc>
                <a:spcPct val="90000"/>
              </a:lnSpc>
              <a:spcBef>
                <a:spcPts val="200"/>
              </a:spcBef>
              <a:spcAft>
                <a:spcPts val="0"/>
              </a:spcAft>
              <a:buSzPts val="1200"/>
              <a:buNone/>
              <a:defRPr sz="2000" b="1"/>
            </a:lvl2pPr>
            <a:lvl3pPr marL="1371600" lvl="2" indent="-228600" algn="l">
              <a:lnSpc>
                <a:spcPct val="90000"/>
              </a:lnSpc>
              <a:spcBef>
                <a:spcPts val="400"/>
              </a:spcBef>
              <a:spcAft>
                <a:spcPts val="0"/>
              </a:spcAft>
              <a:buSzPts val="1080"/>
              <a:buNone/>
              <a:defRPr sz="1800" b="1"/>
            </a:lvl3pPr>
            <a:lvl4pPr marL="1828800" lvl="3" indent="-228600" algn="l">
              <a:lnSpc>
                <a:spcPct val="90000"/>
              </a:lnSpc>
              <a:spcBef>
                <a:spcPts val="400"/>
              </a:spcBef>
              <a:spcAft>
                <a:spcPts val="0"/>
              </a:spcAft>
              <a:buSzPts val="960"/>
              <a:buNone/>
              <a:defRPr sz="1600" b="1"/>
            </a:lvl4pPr>
            <a:lvl5pPr marL="2286000" lvl="4" indent="-228600" algn="l">
              <a:lnSpc>
                <a:spcPct val="90000"/>
              </a:lnSpc>
              <a:spcBef>
                <a:spcPts val="400"/>
              </a:spcBef>
              <a:spcAft>
                <a:spcPts val="0"/>
              </a:spcAft>
              <a:buSzPts val="960"/>
              <a:buNone/>
              <a:defRPr sz="1600" b="1"/>
            </a:lvl5pPr>
            <a:lvl6pPr marL="2743200" lvl="5" indent="-228600" algn="l">
              <a:lnSpc>
                <a:spcPct val="90000"/>
              </a:lnSpc>
              <a:spcBef>
                <a:spcPts val="400"/>
              </a:spcBef>
              <a:spcAft>
                <a:spcPts val="0"/>
              </a:spcAft>
              <a:buSzPts val="960"/>
              <a:buNone/>
              <a:defRPr sz="1600" b="1"/>
            </a:lvl6pPr>
            <a:lvl7pPr marL="3200400" lvl="6" indent="-228600" algn="l">
              <a:lnSpc>
                <a:spcPct val="90000"/>
              </a:lnSpc>
              <a:spcBef>
                <a:spcPts val="400"/>
              </a:spcBef>
              <a:spcAft>
                <a:spcPts val="0"/>
              </a:spcAft>
              <a:buSzPts val="960"/>
              <a:buNone/>
              <a:defRPr sz="1600" b="1"/>
            </a:lvl7pPr>
            <a:lvl8pPr marL="3657600" lvl="7" indent="-228600" algn="l">
              <a:lnSpc>
                <a:spcPct val="90000"/>
              </a:lnSpc>
              <a:spcBef>
                <a:spcPts val="400"/>
              </a:spcBef>
              <a:spcAft>
                <a:spcPts val="0"/>
              </a:spcAft>
              <a:buSzPts val="960"/>
              <a:buNone/>
              <a:defRPr sz="1600" b="1"/>
            </a:lvl8pPr>
            <a:lvl9pPr marL="4114800" lvl="8" indent="-228600" algn="l">
              <a:lnSpc>
                <a:spcPct val="90000"/>
              </a:lnSpc>
              <a:spcBef>
                <a:spcPts val="400"/>
              </a:spcBef>
              <a:spcAft>
                <a:spcPts val="400"/>
              </a:spcAft>
              <a:buSzPts val="960"/>
              <a:buNone/>
              <a:defRPr sz="1600" b="1"/>
            </a:lvl9pPr>
          </a:lstStyle>
          <a:p>
            <a:endParaRPr/>
          </a:p>
        </p:txBody>
      </p:sp>
      <p:sp>
        <p:nvSpPr>
          <p:cNvPr id="69" name="Google Shape;69;p10"/>
          <p:cNvSpPr txBox="1">
            <a:spLocks noGrp="1"/>
          </p:cNvSpPr>
          <p:nvPr>
            <p:ph type="body" idx="4"/>
          </p:nvPr>
        </p:nvSpPr>
        <p:spPr>
          <a:xfrm>
            <a:off x="6269173" y="2719323"/>
            <a:ext cx="475488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70" name="Google Shape;70;p10"/>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1" name="Google Shape;71;p10"/>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2" name="Google Shape;72;p10"/>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p:nvPr/>
        </p:nvSpPr>
        <p:spPr>
          <a:xfrm>
            <a:off x="231140" y="243841"/>
            <a:ext cx="11724640" cy="637793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3300"/>
              <a:buFont typeface="Corbel"/>
              <a:buNone/>
              <a:defRPr sz="33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143002" y="2057400"/>
            <a:ext cx="9872871" cy="4038600"/>
          </a:xfrm>
          <a:prstGeom prst="rect">
            <a:avLst/>
          </a:prstGeom>
          <a:noFill/>
          <a:ln>
            <a:noFill/>
          </a:ln>
        </p:spPr>
        <p:txBody>
          <a:bodyPr spcFirstLastPara="1" wrap="square" lIns="91425" tIns="45700" rIns="91425" bIns="45700" anchor="t" anchorCtr="0">
            <a:noAutofit/>
          </a:bodyPr>
          <a:lstStyle>
            <a:lvl1pPr marL="457200" marR="0" lvl="0" indent="-312420" algn="l" rtl="0">
              <a:lnSpc>
                <a:spcPct val="90000"/>
              </a:lnSpc>
              <a:spcBef>
                <a:spcPts val="1050"/>
              </a:spcBef>
              <a:spcAft>
                <a:spcPts val="0"/>
              </a:spcAft>
              <a:buClr>
                <a:schemeClr val="accent1"/>
              </a:buClr>
              <a:buSzPts val="1320"/>
              <a:buFont typeface="Corbel"/>
              <a:buChar char="•"/>
              <a:defRPr sz="1650" b="0" i="0" u="none" strike="noStrike" cap="none">
                <a:solidFill>
                  <a:schemeClr val="accent1"/>
                </a:solidFill>
                <a:latin typeface="Corbel"/>
                <a:ea typeface="Corbel"/>
                <a:cs typeface="Corbel"/>
                <a:sym typeface="Corbel"/>
              </a:defRPr>
            </a:lvl1pPr>
            <a:lvl2pPr marL="914400" marR="0" lvl="1" indent="-304800" algn="l" rtl="0">
              <a:lnSpc>
                <a:spcPct val="90000"/>
              </a:lnSpc>
              <a:spcBef>
                <a:spcPts val="150"/>
              </a:spcBef>
              <a:spcAft>
                <a:spcPts val="0"/>
              </a:spcAft>
              <a:buClr>
                <a:schemeClr val="accent1"/>
              </a:buClr>
              <a:buSzPts val="1200"/>
              <a:buFont typeface="Corbel"/>
              <a:buChar char="•"/>
              <a:defRPr sz="1500" b="0" i="0" u="none" strike="noStrike" cap="none">
                <a:solidFill>
                  <a:schemeClr val="accent1"/>
                </a:solidFill>
                <a:latin typeface="Corbel"/>
                <a:ea typeface="Corbel"/>
                <a:cs typeface="Corbel"/>
                <a:sym typeface="Corbel"/>
              </a:defRPr>
            </a:lvl2pPr>
            <a:lvl3pPr marL="1371600" marR="0" lvl="2" indent="-297180" algn="l" rtl="0">
              <a:lnSpc>
                <a:spcPct val="90000"/>
              </a:lnSpc>
              <a:spcBef>
                <a:spcPts val="300"/>
              </a:spcBef>
              <a:spcAft>
                <a:spcPts val="0"/>
              </a:spcAft>
              <a:buClr>
                <a:schemeClr val="accent1"/>
              </a:buClr>
              <a:buSzPts val="1080"/>
              <a:buFont typeface="Corbel"/>
              <a:buChar char="•"/>
              <a:defRPr sz="1350" b="0" i="0" u="none" strike="noStrike" cap="none">
                <a:solidFill>
                  <a:schemeClr val="accent1"/>
                </a:solidFill>
                <a:latin typeface="Corbel"/>
                <a:ea typeface="Corbel"/>
                <a:cs typeface="Corbel"/>
                <a:sym typeface="Corbel"/>
              </a:defRPr>
            </a:lvl3pPr>
            <a:lvl4pPr marL="1828800" marR="0" lvl="3"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4pPr>
            <a:lvl5pPr marL="2286000" marR="0" lvl="4"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5pPr>
            <a:lvl6pPr marL="2743200" marR="0" lvl="5"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9pPr>
          </a:lstStyle>
          <a:p>
            <a:endParaRPr/>
          </a:p>
        </p:txBody>
      </p:sp>
      <p:sp>
        <p:nvSpPr>
          <p:cNvPr id="13" name="Google Shape;13;p1"/>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14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14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hyperlink" Target="https://us-east-2.protection.sophos.com/?d=youtu.be&amp;u=aHR0cHM6Ly95b3V0dS5iZS92Xy1ucW8yNVZvWQ==&amp;i=NjE1YjcxMmU5ZTMxNGEwZjUyYmZiZjI3&amp;t=cnNoZU5FelRpbmZnY2FHeTl3d0ExdGpDQ3M5bjFJc0NWekdtaXFIVTRqND0=&amp;h=a5311c76853b449c98f3198f01123344"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5"/>
          <p:cNvSpPr/>
          <p:nvPr/>
        </p:nvSpPr>
        <p:spPr>
          <a:xfrm>
            <a:off x="1490600" y="1885175"/>
            <a:ext cx="9911100" cy="189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102" name="Google Shape;102;p15"/>
          <p:cNvSpPr txBox="1"/>
          <p:nvPr/>
        </p:nvSpPr>
        <p:spPr>
          <a:xfrm>
            <a:off x="1490600" y="1885175"/>
            <a:ext cx="10396500" cy="24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500" b="1">
                <a:solidFill>
                  <a:srgbClr val="665D9B"/>
                </a:solidFill>
              </a:rPr>
              <a:t>Producers, Consumers, Decomposers, Oh My…</a:t>
            </a:r>
            <a:endParaRPr sz="6500" b="1">
              <a:solidFill>
                <a:srgbClr val="665D9B"/>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807982" y="941977"/>
            <a:ext cx="8077200" cy="641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400">
                <a:solidFill>
                  <a:srgbClr val="7369AF"/>
                </a:solidFill>
                <a:latin typeface="Arial"/>
                <a:ea typeface="Arial"/>
                <a:cs typeface="Arial"/>
                <a:sym typeface="Arial"/>
              </a:rPr>
              <a:t>An </a:t>
            </a:r>
            <a:r>
              <a:rPr lang="en-US" sz="4400" b="1">
                <a:solidFill>
                  <a:srgbClr val="7369AF"/>
                </a:solidFill>
                <a:latin typeface="Arial"/>
                <a:ea typeface="Arial"/>
                <a:cs typeface="Arial"/>
                <a:sym typeface="Arial"/>
              </a:rPr>
              <a:t>organism</a:t>
            </a:r>
            <a:r>
              <a:rPr lang="en-US" sz="4400">
                <a:solidFill>
                  <a:srgbClr val="8CA98F"/>
                </a:solidFill>
                <a:latin typeface="Arial"/>
                <a:ea typeface="Arial"/>
                <a:cs typeface="Arial"/>
                <a:sym typeface="Arial"/>
              </a:rPr>
              <a:t> </a:t>
            </a:r>
            <a:r>
              <a:rPr lang="en-US" sz="4400">
                <a:solidFill>
                  <a:srgbClr val="525B13"/>
                </a:solidFill>
                <a:latin typeface="Arial"/>
                <a:ea typeface="Arial"/>
                <a:cs typeface="Arial"/>
                <a:sym typeface="Arial"/>
              </a:rPr>
              <a:t>…..</a:t>
            </a:r>
            <a:endParaRPr sz="4400">
              <a:latin typeface="Arial"/>
              <a:ea typeface="Arial"/>
              <a:cs typeface="Arial"/>
              <a:sym typeface="Arial"/>
            </a:endParaRPr>
          </a:p>
        </p:txBody>
      </p:sp>
      <p:sp>
        <p:nvSpPr>
          <p:cNvPr id="174" name="Google Shape;174;p24"/>
          <p:cNvSpPr txBox="1">
            <a:spLocks noGrp="1"/>
          </p:cNvSpPr>
          <p:nvPr>
            <p:ph type="body" idx="1"/>
          </p:nvPr>
        </p:nvSpPr>
        <p:spPr>
          <a:xfrm>
            <a:off x="518350" y="1846125"/>
            <a:ext cx="6093000" cy="2542200"/>
          </a:xfrm>
          <a:prstGeom prst="rect">
            <a:avLst/>
          </a:prstGeom>
          <a:noFill/>
          <a:ln>
            <a:noFill/>
          </a:ln>
        </p:spPr>
        <p:txBody>
          <a:bodyPr spcFirstLastPara="1" wrap="square" lIns="91425" tIns="45700" rIns="91425" bIns="45700" anchor="t" anchorCtr="0">
            <a:noAutofit/>
          </a:bodyPr>
          <a:lstStyle/>
          <a:p>
            <a:pPr marL="609584"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An individual animal, plant, or single-celled life form.</a:t>
            </a:r>
            <a:endParaRPr sz="22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200">
              <a:solidFill>
                <a:schemeClr val="dk1"/>
              </a:solidFill>
              <a:latin typeface="Arial"/>
              <a:ea typeface="Arial"/>
              <a:cs typeface="Arial"/>
              <a:sym typeface="Arial"/>
            </a:endParaRPr>
          </a:p>
          <a:p>
            <a:pPr marL="609584"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Can be as small as a </a:t>
            </a:r>
            <a:br>
              <a:rPr lang="en-US" sz="2200">
                <a:solidFill>
                  <a:schemeClr val="dk1"/>
                </a:solidFill>
                <a:latin typeface="Arial"/>
                <a:ea typeface="Arial"/>
                <a:cs typeface="Arial"/>
                <a:sym typeface="Arial"/>
              </a:rPr>
            </a:br>
            <a:r>
              <a:rPr lang="en-US" sz="2200">
                <a:solidFill>
                  <a:schemeClr val="dk1"/>
                </a:solidFill>
                <a:latin typeface="Arial"/>
                <a:ea typeface="Arial"/>
                <a:cs typeface="Arial"/>
                <a:sym typeface="Arial"/>
              </a:rPr>
              <a:t>single-celled bacteria.</a:t>
            </a:r>
            <a:endParaRPr sz="22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200">
              <a:solidFill>
                <a:schemeClr val="dk1"/>
              </a:solidFill>
              <a:latin typeface="Arial"/>
              <a:ea typeface="Arial"/>
              <a:cs typeface="Arial"/>
              <a:sym typeface="Arial"/>
            </a:endParaRPr>
          </a:p>
          <a:p>
            <a:pPr marL="609585"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Can be as large as  a whale!</a:t>
            </a:r>
            <a:endParaRPr sz="2200">
              <a:solidFill>
                <a:schemeClr val="dk1"/>
              </a:solidFill>
              <a:latin typeface="Arial"/>
              <a:ea typeface="Arial"/>
              <a:cs typeface="Arial"/>
              <a:sym typeface="Arial"/>
            </a:endParaRPr>
          </a:p>
        </p:txBody>
      </p:sp>
      <p:sp>
        <p:nvSpPr>
          <p:cNvPr id="175" name="Google Shape;175;p24"/>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176" name="Google Shape;176;p24"/>
          <p:cNvPicPr preferRelativeResize="0"/>
          <p:nvPr/>
        </p:nvPicPr>
        <p:blipFill>
          <a:blip r:embed="rId3">
            <a:alphaModFix/>
          </a:blip>
          <a:stretch>
            <a:fillRect/>
          </a:stretch>
        </p:blipFill>
        <p:spPr>
          <a:xfrm>
            <a:off x="6848050" y="3603500"/>
            <a:ext cx="3692375" cy="2722300"/>
          </a:xfrm>
          <a:prstGeom prst="rect">
            <a:avLst/>
          </a:prstGeom>
          <a:noFill/>
          <a:ln>
            <a:noFill/>
          </a:ln>
        </p:spPr>
      </p:pic>
      <p:pic>
        <p:nvPicPr>
          <p:cNvPr id="177" name="Google Shape;177;p24"/>
          <p:cNvPicPr preferRelativeResize="0"/>
          <p:nvPr/>
        </p:nvPicPr>
        <p:blipFill>
          <a:blip r:embed="rId4">
            <a:alphaModFix/>
          </a:blip>
          <a:stretch>
            <a:fillRect/>
          </a:stretch>
        </p:blipFill>
        <p:spPr>
          <a:xfrm>
            <a:off x="6848050" y="648325"/>
            <a:ext cx="3692375" cy="2542125"/>
          </a:xfrm>
          <a:prstGeom prst="rect">
            <a:avLst/>
          </a:prstGeom>
          <a:noFill/>
          <a:ln>
            <a:noFill/>
          </a:ln>
        </p:spPr>
      </p:pic>
      <p:pic>
        <p:nvPicPr>
          <p:cNvPr id="178" name="Google Shape;178;p24"/>
          <p:cNvPicPr preferRelativeResize="0"/>
          <p:nvPr/>
        </p:nvPicPr>
        <p:blipFill>
          <a:blip r:embed="rId5">
            <a:alphaModFix/>
          </a:blip>
          <a:stretch>
            <a:fillRect/>
          </a:stretch>
        </p:blipFill>
        <p:spPr>
          <a:xfrm>
            <a:off x="545425" y="4773225"/>
            <a:ext cx="6038850" cy="1552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2574300" y="679225"/>
            <a:ext cx="7043400" cy="182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2800">
                <a:solidFill>
                  <a:schemeClr val="dk1"/>
                </a:solidFill>
                <a:latin typeface="Arial"/>
                <a:ea typeface="Arial"/>
                <a:cs typeface="Arial"/>
                <a:sym typeface="Arial"/>
              </a:rPr>
              <a:t>Scientists have divided living things into groups according to the job they do in nature.</a:t>
            </a:r>
            <a:endParaRPr sz="2800">
              <a:solidFill>
                <a:schemeClr val="dk1"/>
              </a:solidFill>
              <a:latin typeface="Arial"/>
              <a:ea typeface="Arial"/>
              <a:cs typeface="Arial"/>
              <a:sym typeface="Arial"/>
            </a:endParaRPr>
          </a:p>
        </p:txBody>
      </p:sp>
      <p:sp>
        <p:nvSpPr>
          <p:cNvPr id="184" name="Google Shape;184;p25"/>
          <p:cNvSpPr txBox="1">
            <a:spLocks noGrp="1"/>
          </p:cNvSpPr>
          <p:nvPr>
            <p:ph type="body" idx="1"/>
          </p:nvPr>
        </p:nvSpPr>
        <p:spPr>
          <a:xfrm>
            <a:off x="4522500" y="2516550"/>
            <a:ext cx="3759854" cy="1824900"/>
          </a:xfrm>
          <a:prstGeom prst="rect">
            <a:avLst/>
          </a:prstGeom>
          <a:noFill/>
          <a:ln>
            <a:noFill/>
          </a:ln>
        </p:spPr>
        <p:txBody>
          <a:bodyPr spcFirstLastPara="1" wrap="square" lIns="91425" tIns="45700" rIns="91425" bIns="45700" anchor="t" anchorCtr="0">
            <a:noAutofit/>
          </a:bodyPr>
          <a:lstStyle/>
          <a:p>
            <a:pPr marL="609600" lvl="0" indent="-695960" algn="l" rtl="0">
              <a:lnSpc>
                <a:spcPct val="90000"/>
              </a:lnSpc>
              <a:spcBef>
                <a:spcPts val="1400"/>
              </a:spcBef>
              <a:spcAft>
                <a:spcPts val="0"/>
              </a:spcAft>
              <a:buClr>
                <a:srgbClr val="7369AF"/>
              </a:buClr>
              <a:buSzPts val="2800"/>
              <a:buFont typeface="Arial"/>
              <a:buAutoNum type="arabicParenR"/>
            </a:pPr>
            <a:r>
              <a:rPr lang="en-US" sz="2800" b="1" u="sng">
                <a:solidFill>
                  <a:srgbClr val="7369AF"/>
                </a:solidFill>
                <a:latin typeface="Arial"/>
                <a:ea typeface="Arial"/>
                <a:cs typeface="Arial"/>
                <a:sym typeface="Arial"/>
              </a:rPr>
              <a:t>Producers</a:t>
            </a:r>
            <a:endParaRPr sz="2800">
              <a:solidFill>
                <a:srgbClr val="7369AF"/>
              </a:solidFill>
              <a:latin typeface="Arial"/>
              <a:ea typeface="Arial"/>
              <a:cs typeface="Arial"/>
              <a:sym typeface="Arial"/>
            </a:endParaRPr>
          </a:p>
          <a:p>
            <a:pPr marL="609600" lvl="0" indent="-695960" algn="l" rtl="0">
              <a:lnSpc>
                <a:spcPct val="90000"/>
              </a:lnSpc>
              <a:spcBef>
                <a:spcPts val="1400"/>
              </a:spcBef>
              <a:spcAft>
                <a:spcPts val="0"/>
              </a:spcAft>
              <a:buClr>
                <a:srgbClr val="7369AF"/>
              </a:buClr>
              <a:buSzPts val="2800"/>
              <a:buFont typeface="Arial"/>
              <a:buAutoNum type="arabicParenR"/>
            </a:pPr>
            <a:r>
              <a:rPr lang="en-US" sz="2800" b="1" u="sng" dirty="0">
                <a:solidFill>
                  <a:srgbClr val="7369AF"/>
                </a:solidFill>
                <a:latin typeface="Arial"/>
                <a:ea typeface="Arial"/>
                <a:cs typeface="Arial"/>
                <a:sym typeface="Arial"/>
              </a:rPr>
              <a:t>Consumers</a:t>
            </a:r>
            <a:endParaRPr sz="2800" dirty="0">
              <a:solidFill>
                <a:srgbClr val="7369AF"/>
              </a:solidFill>
              <a:latin typeface="Arial"/>
              <a:ea typeface="Arial"/>
              <a:cs typeface="Arial"/>
              <a:sym typeface="Arial"/>
            </a:endParaRPr>
          </a:p>
          <a:p>
            <a:pPr marL="609600" lvl="0" indent="-695960" algn="l" rtl="0">
              <a:lnSpc>
                <a:spcPct val="90000"/>
              </a:lnSpc>
              <a:spcBef>
                <a:spcPts val="1400"/>
              </a:spcBef>
              <a:spcAft>
                <a:spcPts val="0"/>
              </a:spcAft>
              <a:buClr>
                <a:srgbClr val="7369AF"/>
              </a:buClr>
              <a:buSzPts val="2800"/>
              <a:buFont typeface="Arial"/>
              <a:buAutoNum type="arabicParenR"/>
            </a:pPr>
            <a:r>
              <a:rPr lang="en-US" sz="2800" b="1" u="sng" dirty="0">
                <a:solidFill>
                  <a:srgbClr val="7369AF"/>
                </a:solidFill>
                <a:latin typeface="Arial"/>
                <a:ea typeface="Arial"/>
                <a:cs typeface="Arial"/>
                <a:sym typeface="Arial"/>
              </a:rPr>
              <a:t>Decomposers</a:t>
            </a:r>
            <a:endParaRPr sz="2800" dirty="0">
              <a:solidFill>
                <a:srgbClr val="7369AF"/>
              </a:solidFill>
              <a:latin typeface="Arial"/>
              <a:ea typeface="Arial"/>
              <a:cs typeface="Arial"/>
              <a:sym typeface="Arial"/>
            </a:endParaRPr>
          </a:p>
          <a:p>
            <a:pPr marL="609600" lvl="0" indent="-609600" algn="l" rtl="0">
              <a:lnSpc>
                <a:spcPct val="90000"/>
              </a:lnSpc>
              <a:spcBef>
                <a:spcPts val="1400"/>
              </a:spcBef>
              <a:spcAft>
                <a:spcPts val="0"/>
              </a:spcAft>
              <a:buSzPts val="1440"/>
              <a:buNone/>
            </a:pPr>
            <a:endParaRPr sz="2500" dirty="0">
              <a:solidFill>
                <a:schemeClr val="dk1"/>
              </a:solidFill>
              <a:latin typeface="Arial"/>
              <a:ea typeface="Arial"/>
              <a:cs typeface="Arial"/>
              <a:sym typeface="Arial"/>
            </a:endParaRPr>
          </a:p>
          <a:p>
            <a:pPr marL="609600" lvl="0" indent="-609600" algn="l" rtl="0">
              <a:lnSpc>
                <a:spcPct val="90000"/>
              </a:lnSpc>
              <a:spcBef>
                <a:spcPts val="1400"/>
              </a:spcBef>
              <a:spcAft>
                <a:spcPts val="0"/>
              </a:spcAft>
              <a:buSzPts val="1440"/>
              <a:buNone/>
            </a:pPr>
            <a:endParaRPr dirty="0">
              <a:latin typeface="Arial"/>
              <a:ea typeface="Arial"/>
              <a:cs typeface="Arial"/>
              <a:sym typeface="Arial"/>
            </a:endParaRPr>
          </a:p>
        </p:txBody>
      </p:sp>
      <p:sp>
        <p:nvSpPr>
          <p:cNvPr id="185" name="Google Shape;185;p25"/>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sp>
        <p:nvSpPr>
          <p:cNvPr id="186" name="Google Shape;186;p25"/>
          <p:cNvSpPr txBox="1"/>
          <p:nvPr/>
        </p:nvSpPr>
        <p:spPr>
          <a:xfrm>
            <a:off x="3170700" y="4753325"/>
            <a:ext cx="6447000" cy="671700"/>
          </a:xfrm>
          <a:prstGeom prst="rect">
            <a:avLst/>
          </a:prstGeom>
          <a:noFill/>
          <a:ln w="9525" cap="flat" cmpd="sng">
            <a:solidFill>
              <a:srgbClr val="819C84"/>
            </a:solidFill>
            <a:prstDash val="solid"/>
            <a:round/>
            <a:headEnd type="none" w="sm" len="sm"/>
            <a:tailEnd type="none" w="sm" len="sm"/>
          </a:ln>
        </p:spPr>
        <p:txBody>
          <a:bodyPr spcFirstLastPara="1" wrap="square" lIns="91425" tIns="91425" rIns="91425" bIns="91425" anchor="t" anchorCtr="0">
            <a:noAutofit/>
          </a:bodyPr>
          <a:lstStyle/>
          <a:p>
            <a:pPr marL="609600" lvl="0" indent="-609600" algn="l" rtl="0">
              <a:lnSpc>
                <a:spcPct val="90000"/>
              </a:lnSpc>
              <a:spcBef>
                <a:spcPts val="1400"/>
              </a:spcBef>
              <a:spcAft>
                <a:spcPts val="0"/>
              </a:spcAft>
              <a:buClr>
                <a:schemeClr val="dk1"/>
              </a:buClr>
              <a:buSzPts val="1440"/>
              <a:buFont typeface="Arial"/>
              <a:buNone/>
            </a:pPr>
            <a:r>
              <a:rPr lang="en-US" sz="2800">
                <a:solidFill>
                  <a:schemeClr val="dk1"/>
                </a:solidFill>
              </a:rPr>
              <a:t>They are all dependent on each other.</a:t>
            </a:r>
            <a:r>
              <a:rPr lang="en-US" sz="2500">
                <a:solidFill>
                  <a:schemeClr val="dk1"/>
                </a:solidFill>
              </a:rPr>
              <a:t> </a:t>
            </a:r>
            <a:endParaRPr sz="2500">
              <a:solidFill>
                <a:schemeClr val="dk1"/>
              </a:solidFill>
            </a:endParaRPr>
          </a:p>
          <a:p>
            <a:pPr marL="0" lvl="0" indent="0" algn="l" rtl="0">
              <a:spcBef>
                <a:spcPts val="0"/>
              </a:spcBef>
              <a:spcAft>
                <a:spcPts val="0"/>
              </a:spcAft>
              <a:buNone/>
            </a:pPr>
            <a:endParaRPr sz="1650">
              <a:solidFill>
                <a:schemeClr val="accent1"/>
              </a:solidFill>
              <a:latin typeface="Corbel"/>
              <a:ea typeface="Corbel"/>
              <a:cs typeface="Corbel"/>
              <a:sym typeface="Corbel"/>
            </a:endParaRPr>
          </a:p>
        </p:txBody>
      </p:sp>
      <p:pic>
        <p:nvPicPr>
          <p:cNvPr id="187" name="Google Shape;187;p25"/>
          <p:cNvPicPr preferRelativeResize="0"/>
          <p:nvPr/>
        </p:nvPicPr>
        <p:blipFill>
          <a:blip r:embed="rId3">
            <a:alphaModFix/>
          </a:blip>
          <a:stretch>
            <a:fillRect/>
          </a:stretch>
        </p:blipFill>
        <p:spPr>
          <a:xfrm>
            <a:off x="143401" y="4753326"/>
            <a:ext cx="1824901" cy="1824901"/>
          </a:xfrm>
          <a:prstGeom prst="rect">
            <a:avLst/>
          </a:prstGeom>
          <a:noFill/>
          <a:ln>
            <a:noFill/>
          </a:ln>
        </p:spPr>
      </p:pic>
      <p:pic>
        <p:nvPicPr>
          <p:cNvPr id="188" name="Google Shape;188;p25"/>
          <p:cNvPicPr preferRelativeResize="0"/>
          <p:nvPr/>
        </p:nvPicPr>
        <p:blipFill>
          <a:blip r:embed="rId4">
            <a:alphaModFix/>
          </a:blip>
          <a:stretch>
            <a:fillRect/>
          </a:stretch>
        </p:blipFill>
        <p:spPr>
          <a:xfrm>
            <a:off x="10130725" y="248125"/>
            <a:ext cx="1824901" cy="1824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 calcmode="lin" valueType="num">
                                      <p:cBhvr additive="base">
                                        <p:cTn id="7" dur="500"/>
                                        <p:tgtEl>
                                          <p:spTgt spid="1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4">
                                            <p:txEl>
                                              <p:pRg st="1" end="1"/>
                                            </p:txEl>
                                          </p:spTgt>
                                        </p:tgtEl>
                                        <p:attrNameLst>
                                          <p:attrName>style.visibility</p:attrName>
                                        </p:attrNameLst>
                                      </p:cBhvr>
                                      <p:to>
                                        <p:strVal val="visible"/>
                                      </p:to>
                                    </p:set>
                                    <p:anim calcmode="lin" valueType="num">
                                      <p:cBhvr additive="base">
                                        <p:cTn id="12" dur="500"/>
                                        <p:tgtEl>
                                          <p:spTgt spid="1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
                                            <p:txEl>
                                              <p:pRg st="2" end="2"/>
                                            </p:txEl>
                                          </p:spTgt>
                                        </p:tgtEl>
                                        <p:attrNameLst>
                                          <p:attrName>style.visibility</p:attrName>
                                        </p:attrNameLst>
                                      </p:cBhvr>
                                      <p:to>
                                        <p:strVal val="visible"/>
                                      </p:to>
                                    </p:set>
                                    <p:anim calcmode="lin" valueType="num">
                                      <p:cBhvr additive="base">
                                        <p:cTn id="17" dur="500"/>
                                        <p:tgtEl>
                                          <p:spTgt spid="1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4">
                                            <p:txEl>
                                              <p:pRg st="3" end="3"/>
                                            </p:txEl>
                                          </p:spTgt>
                                        </p:tgtEl>
                                        <p:attrNameLst>
                                          <p:attrName>style.visibility</p:attrName>
                                        </p:attrNameLst>
                                      </p:cBhvr>
                                      <p:to>
                                        <p:strVal val="visible"/>
                                      </p:to>
                                    </p:set>
                                    <p:anim calcmode="lin" valueType="num">
                                      <p:cBhvr additive="base">
                                        <p:cTn id="22" dur="500"/>
                                        <p:tgtEl>
                                          <p:spTgt spid="18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4">
                                            <p:txEl>
                                              <p:pRg st="4" end="4"/>
                                            </p:txEl>
                                          </p:spTgt>
                                        </p:tgtEl>
                                        <p:attrNameLst>
                                          <p:attrName>style.visibility</p:attrName>
                                        </p:attrNameLst>
                                      </p:cBhvr>
                                      <p:to>
                                        <p:strVal val="visible"/>
                                      </p:to>
                                    </p:set>
                                    <p:anim calcmode="lin" valueType="num">
                                      <p:cBhvr additive="base">
                                        <p:cTn id="27" dur="500"/>
                                        <p:tgtEl>
                                          <p:spTgt spid="18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1333805" y="679225"/>
            <a:ext cx="30048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400" b="1">
                <a:solidFill>
                  <a:srgbClr val="7369AF"/>
                </a:solidFill>
                <a:latin typeface="Arial"/>
                <a:ea typeface="Arial"/>
                <a:cs typeface="Arial"/>
                <a:sym typeface="Arial"/>
              </a:rPr>
              <a:t>Producers</a:t>
            </a:r>
            <a:endParaRPr sz="4400" b="1">
              <a:solidFill>
                <a:srgbClr val="7369AF"/>
              </a:solidFill>
              <a:latin typeface="Arial"/>
              <a:ea typeface="Arial"/>
              <a:cs typeface="Arial"/>
              <a:sym typeface="Arial"/>
            </a:endParaRPr>
          </a:p>
        </p:txBody>
      </p:sp>
      <p:sp>
        <p:nvSpPr>
          <p:cNvPr id="194" name="Google Shape;194;p26"/>
          <p:cNvSpPr txBox="1">
            <a:spLocks noGrp="1"/>
          </p:cNvSpPr>
          <p:nvPr>
            <p:ph type="body" idx="1"/>
          </p:nvPr>
        </p:nvSpPr>
        <p:spPr>
          <a:xfrm>
            <a:off x="244950" y="1838088"/>
            <a:ext cx="5182500" cy="2114400"/>
          </a:xfrm>
          <a:prstGeom prst="rect">
            <a:avLst/>
          </a:prstGeom>
          <a:noFill/>
          <a:ln>
            <a:noFill/>
          </a:ln>
        </p:spPr>
        <p:txBody>
          <a:bodyPr spcFirstLastPara="1" wrap="square" lIns="91425" tIns="45700" rIns="91425" bIns="45700" anchor="t" anchorCtr="0">
            <a:noAutofit/>
          </a:bodyPr>
          <a:lstStyle/>
          <a:p>
            <a:pPr marL="609584" lvl="0" indent="0" algn="l" rtl="0">
              <a:spcBef>
                <a:spcPts val="1400"/>
              </a:spcBef>
              <a:spcAft>
                <a:spcPts val="0"/>
              </a:spcAft>
              <a:buNone/>
            </a:pPr>
            <a:r>
              <a:rPr lang="en-US" sz="2200" b="1" u="sng">
                <a:solidFill>
                  <a:srgbClr val="B2D6B3"/>
                </a:solidFill>
                <a:latin typeface="Arial"/>
                <a:ea typeface="Arial"/>
                <a:cs typeface="Arial"/>
                <a:sym typeface="Arial"/>
              </a:rPr>
              <a:t>Producers</a:t>
            </a:r>
            <a:r>
              <a:rPr lang="en-US" sz="2200">
                <a:solidFill>
                  <a:srgbClr val="7369AF"/>
                </a:solidFill>
                <a:latin typeface="Arial"/>
                <a:ea typeface="Arial"/>
                <a:cs typeface="Arial"/>
                <a:sym typeface="Arial"/>
              </a:rPr>
              <a:t> </a:t>
            </a:r>
            <a:r>
              <a:rPr lang="en-US" sz="2200">
                <a:solidFill>
                  <a:schemeClr val="dk1"/>
                </a:solidFill>
                <a:latin typeface="Arial"/>
                <a:ea typeface="Arial"/>
                <a:cs typeface="Arial"/>
                <a:sym typeface="Arial"/>
              </a:rPr>
              <a:t>are green plants that make their own food with energy from the sun. </a:t>
            </a:r>
            <a:endParaRPr sz="2200" u="sng">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a:latin typeface="Arial"/>
              <a:ea typeface="Arial"/>
              <a:cs typeface="Arial"/>
              <a:sym typeface="Arial"/>
            </a:endParaRPr>
          </a:p>
          <a:p>
            <a:pPr marL="609584" lvl="0" indent="0" algn="l" rtl="0">
              <a:lnSpc>
                <a:spcPct val="90000"/>
              </a:lnSpc>
              <a:spcBef>
                <a:spcPts val="1400"/>
              </a:spcBef>
              <a:spcAft>
                <a:spcPts val="0"/>
              </a:spcAft>
              <a:buNone/>
            </a:pPr>
            <a:endParaRPr/>
          </a:p>
          <a:p>
            <a:pPr marL="609585" lvl="0" indent="-426708" algn="l" rtl="0">
              <a:lnSpc>
                <a:spcPct val="90000"/>
              </a:lnSpc>
              <a:spcBef>
                <a:spcPts val="1400"/>
              </a:spcBef>
              <a:spcAft>
                <a:spcPts val="0"/>
              </a:spcAft>
              <a:buSzPts val="1440"/>
              <a:buFont typeface="Noto Sans Symbols"/>
              <a:buNone/>
            </a:pPr>
            <a:endParaRPr/>
          </a:p>
        </p:txBody>
      </p:sp>
      <p:pic>
        <p:nvPicPr>
          <p:cNvPr id="195" name="Google Shape;195;p26"/>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196" name="Google Shape;196;p26"/>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197" name="Google Shape;197;p26"/>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198" name="Google Shape;198;p26"/>
          <p:cNvPicPr preferRelativeResize="0"/>
          <p:nvPr/>
        </p:nvPicPr>
        <p:blipFill rotWithShape="1">
          <a:blip r:embed="rId3">
            <a:alphaModFix/>
          </a:blip>
          <a:srcRect/>
          <a:stretch/>
        </p:blipFill>
        <p:spPr>
          <a:xfrm>
            <a:off x="6091239" y="3424239"/>
            <a:ext cx="9525" cy="9525"/>
          </a:xfrm>
          <a:prstGeom prst="rect">
            <a:avLst/>
          </a:prstGeom>
          <a:noFill/>
          <a:ln>
            <a:noFill/>
          </a:ln>
        </p:spPr>
      </p:pic>
      <p:sp>
        <p:nvSpPr>
          <p:cNvPr id="199" name="Google Shape;199;p26"/>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00" name="Google Shape;200;p26"/>
          <p:cNvPicPr preferRelativeResize="0"/>
          <p:nvPr/>
        </p:nvPicPr>
        <p:blipFill>
          <a:blip r:embed="rId4">
            <a:alphaModFix/>
          </a:blip>
          <a:stretch>
            <a:fillRect/>
          </a:stretch>
        </p:blipFill>
        <p:spPr>
          <a:xfrm>
            <a:off x="5820814" y="819467"/>
            <a:ext cx="5786435" cy="3913189"/>
          </a:xfrm>
          <a:prstGeom prst="rect">
            <a:avLst/>
          </a:prstGeom>
          <a:noFill/>
          <a:ln>
            <a:noFill/>
          </a:ln>
        </p:spPr>
      </p:pic>
      <p:sp>
        <p:nvSpPr>
          <p:cNvPr id="201" name="Google Shape;201;p26"/>
          <p:cNvSpPr txBox="1"/>
          <p:nvPr/>
        </p:nvSpPr>
        <p:spPr>
          <a:xfrm>
            <a:off x="8602325" y="4711150"/>
            <a:ext cx="300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Photograph by Jay Pierstorff</a:t>
            </a:r>
            <a:endParaRPr/>
          </a:p>
        </p:txBody>
      </p:sp>
      <p:pic>
        <p:nvPicPr>
          <p:cNvPr id="202" name="Google Shape;202;p26"/>
          <p:cNvPicPr preferRelativeResize="0"/>
          <p:nvPr/>
        </p:nvPicPr>
        <p:blipFill>
          <a:blip r:embed="rId5">
            <a:alphaModFix/>
          </a:blip>
          <a:stretch>
            <a:fillRect/>
          </a:stretch>
        </p:blipFill>
        <p:spPr>
          <a:xfrm>
            <a:off x="244950" y="5111350"/>
            <a:ext cx="5786425" cy="14374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06"/>
        <p:cNvGrpSpPr/>
        <p:nvPr/>
      </p:nvGrpSpPr>
      <p:grpSpPr>
        <a:xfrm>
          <a:off x="0" y="0"/>
          <a:ext cx="0" cy="0"/>
          <a:chOff x="0" y="0"/>
          <a:chExt cx="0" cy="0"/>
        </a:xfrm>
      </p:grpSpPr>
      <p:sp>
        <p:nvSpPr>
          <p:cNvPr id="207" name="Google Shape;207;p27"/>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08" name="Google Shape;208;p27"/>
          <p:cNvPicPr preferRelativeResize="0"/>
          <p:nvPr/>
        </p:nvPicPr>
        <p:blipFill>
          <a:blip r:embed="rId3">
            <a:alphaModFix/>
          </a:blip>
          <a:stretch>
            <a:fillRect/>
          </a:stretch>
        </p:blipFill>
        <p:spPr>
          <a:xfrm>
            <a:off x="7961250" y="361100"/>
            <a:ext cx="3537075" cy="2652800"/>
          </a:xfrm>
          <a:prstGeom prst="rect">
            <a:avLst/>
          </a:prstGeom>
          <a:noFill/>
          <a:ln>
            <a:noFill/>
          </a:ln>
        </p:spPr>
      </p:pic>
      <p:pic>
        <p:nvPicPr>
          <p:cNvPr id="209" name="Google Shape;209;p27"/>
          <p:cNvPicPr preferRelativeResize="0"/>
          <p:nvPr/>
        </p:nvPicPr>
        <p:blipFill>
          <a:blip r:embed="rId4">
            <a:alphaModFix/>
          </a:blip>
          <a:stretch>
            <a:fillRect/>
          </a:stretch>
        </p:blipFill>
        <p:spPr>
          <a:xfrm>
            <a:off x="483500" y="1130663"/>
            <a:ext cx="2963950" cy="4342775"/>
          </a:xfrm>
          <a:prstGeom prst="rect">
            <a:avLst/>
          </a:prstGeom>
          <a:noFill/>
          <a:ln>
            <a:noFill/>
          </a:ln>
        </p:spPr>
      </p:pic>
      <p:pic>
        <p:nvPicPr>
          <p:cNvPr id="210" name="Google Shape;210;p27"/>
          <p:cNvPicPr preferRelativeResize="0"/>
          <p:nvPr/>
        </p:nvPicPr>
        <p:blipFill>
          <a:blip r:embed="rId5">
            <a:alphaModFix/>
          </a:blip>
          <a:stretch>
            <a:fillRect/>
          </a:stretch>
        </p:blipFill>
        <p:spPr>
          <a:xfrm>
            <a:off x="7961250" y="3475350"/>
            <a:ext cx="3614100" cy="2746716"/>
          </a:xfrm>
          <a:prstGeom prst="rect">
            <a:avLst/>
          </a:prstGeom>
          <a:noFill/>
          <a:ln>
            <a:noFill/>
          </a:ln>
        </p:spPr>
      </p:pic>
      <p:sp>
        <p:nvSpPr>
          <p:cNvPr id="211" name="Google Shape;211;p27"/>
          <p:cNvSpPr txBox="1"/>
          <p:nvPr/>
        </p:nvSpPr>
        <p:spPr>
          <a:xfrm>
            <a:off x="8348875" y="3071200"/>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Milkweed</a:t>
            </a:r>
            <a:endParaRPr sz="1800"/>
          </a:p>
        </p:txBody>
      </p:sp>
      <p:sp>
        <p:nvSpPr>
          <p:cNvPr id="212" name="Google Shape;212;p27"/>
          <p:cNvSpPr txBox="1"/>
          <p:nvPr/>
        </p:nvSpPr>
        <p:spPr>
          <a:xfrm>
            <a:off x="8441625" y="6222075"/>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Prickly Pear</a:t>
            </a:r>
            <a:endParaRPr sz="1800"/>
          </a:p>
        </p:txBody>
      </p:sp>
      <p:sp>
        <p:nvSpPr>
          <p:cNvPr id="213" name="Google Shape;213;p27"/>
          <p:cNvSpPr txBox="1"/>
          <p:nvPr/>
        </p:nvSpPr>
        <p:spPr>
          <a:xfrm>
            <a:off x="519325" y="5598650"/>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Ocotillo</a:t>
            </a:r>
            <a:endParaRPr sz="1800"/>
          </a:p>
        </p:txBody>
      </p:sp>
      <p:pic>
        <p:nvPicPr>
          <p:cNvPr id="214" name="Google Shape;214;p27"/>
          <p:cNvPicPr preferRelativeResize="0"/>
          <p:nvPr/>
        </p:nvPicPr>
        <p:blipFill>
          <a:blip r:embed="rId6">
            <a:alphaModFix/>
          </a:blip>
          <a:stretch>
            <a:fillRect/>
          </a:stretch>
        </p:blipFill>
        <p:spPr>
          <a:xfrm>
            <a:off x="3904050" y="470725"/>
            <a:ext cx="3810000" cy="2543175"/>
          </a:xfrm>
          <a:prstGeom prst="rect">
            <a:avLst/>
          </a:prstGeom>
          <a:noFill/>
          <a:ln>
            <a:noFill/>
          </a:ln>
        </p:spPr>
      </p:pic>
      <p:sp>
        <p:nvSpPr>
          <p:cNvPr id="215" name="Google Shape;215;p27"/>
          <p:cNvSpPr txBox="1"/>
          <p:nvPr/>
        </p:nvSpPr>
        <p:spPr>
          <a:xfrm>
            <a:off x="4362900" y="3134150"/>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Creosote Bush</a:t>
            </a:r>
            <a:endParaRPr sz="1800"/>
          </a:p>
        </p:txBody>
      </p:sp>
      <p:pic>
        <p:nvPicPr>
          <p:cNvPr id="216" name="Google Shape;216;p27"/>
          <p:cNvPicPr preferRelativeResize="0"/>
          <p:nvPr/>
        </p:nvPicPr>
        <p:blipFill>
          <a:blip r:embed="rId7">
            <a:alphaModFix/>
          </a:blip>
          <a:stretch>
            <a:fillRect/>
          </a:stretch>
        </p:blipFill>
        <p:spPr>
          <a:xfrm>
            <a:off x="4197488" y="3532903"/>
            <a:ext cx="3223100" cy="2406581"/>
          </a:xfrm>
          <a:prstGeom prst="rect">
            <a:avLst/>
          </a:prstGeom>
          <a:noFill/>
          <a:ln>
            <a:noFill/>
          </a:ln>
        </p:spPr>
      </p:pic>
      <p:sp>
        <p:nvSpPr>
          <p:cNvPr id="217" name="Google Shape;217;p27"/>
          <p:cNvSpPr txBox="1"/>
          <p:nvPr/>
        </p:nvSpPr>
        <p:spPr>
          <a:xfrm>
            <a:off x="4362900" y="6060338"/>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Agave</a:t>
            </a:r>
            <a:endParaRPr sz="1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2738175" y="373675"/>
            <a:ext cx="3615000" cy="135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400" b="1">
                <a:solidFill>
                  <a:srgbClr val="7369AF"/>
                </a:solidFill>
                <a:latin typeface="Arial"/>
                <a:ea typeface="Arial"/>
                <a:cs typeface="Arial"/>
                <a:sym typeface="Arial"/>
              </a:rPr>
              <a:t>Consumers</a:t>
            </a:r>
            <a:endParaRPr sz="4400" b="1">
              <a:solidFill>
                <a:srgbClr val="7369AF"/>
              </a:solidFill>
              <a:latin typeface="Arial"/>
              <a:ea typeface="Arial"/>
              <a:cs typeface="Arial"/>
              <a:sym typeface="Arial"/>
            </a:endParaRPr>
          </a:p>
        </p:txBody>
      </p:sp>
      <p:sp>
        <p:nvSpPr>
          <p:cNvPr id="223" name="Google Shape;223;p28"/>
          <p:cNvSpPr txBox="1">
            <a:spLocks noGrp="1"/>
          </p:cNvSpPr>
          <p:nvPr>
            <p:ph type="body" idx="1"/>
          </p:nvPr>
        </p:nvSpPr>
        <p:spPr>
          <a:xfrm>
            <a:off x="2162174" y="1524297"/>
            <a:ext cx="4191000" cy="2286000"/>
          </a:xfrm>
          <a:prstGeom prst="rect">
            <a:avLst/>
          </a:prstGeom>
          <a:noFill/>
          <a:ln>
            <a:noFill/>
          </a:ln>
        </p:spPr>
        <p:txBody>
          <a:bodyPr spcFirstLastPara="1" wrap="square" lIns="91425" tIns="45700" rIns="91425" bIns="45700" anchor="t" anchorCtr="0">
            <a:noAutofit/>
          </a:bodyPr>
          <a:lstStyle/>
          <a:p>
            <a:pPr marL="609584"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Animals that eat plants and/or other animals.</a:t>
            </a:r>
            <a:endParaRPr sz="22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200">
              <a:solidFill>
                <a:schemeClr val="dk1"/>
              </a:solidFill>
              <a:latin typeface="Arial"/>
              <a:ea typeface="Arial"/>
              <a:cs typeface="Arial"/>
              <a:sym typeface="Arial"/>
            </a:endParaRPr>
          </a:p>
          <a:p>
            <a:pPr marL="609585" lvl="0" indent="-474968" algn="l" rtl="0">
              <a:lnSpc>
                <a:spcPct val="90000"/>
              </a:lnSpc>
              <a:spcBef>
                <a:spcPts val="1400"/>
              </a:spcBef>
              <a:spcAft>
                <a:spcPts val="0"/>
              </a:spcAft>
              <a:buClr>
                <a:schemeClr val="dk1"/>
              </a:buClr>
              <a:buSzPts val="2200"/>
              <a:buFont typeface="Arial"/>
              <a:buChar char="•"/>
            </a:pPr>
            <a:r>
              <a:rPr lang="en-US" sz="2200" b="1">
                <a:solidFill>
                  <a:srgbClr val="B2D6B3"/>
                </a:solidFill>
                <a:latin typeface="Arial"/>
                <a:ea typeface="Arial"/>
                <a:cs typeface="Arial"/>
                <a:sym typeface="Arial"/>
              </a:rPr>
              <a:t>Consumers</a:t>
            </a:r>
            <a:r>
              <a:rPr lang="en-US" sz="2200">
                <a:solidFill>
                  <a:schemeClr val="dk1"/>
                </a:solidFill>
                <a:latin typeface="Arial"/>
                <a:ea typeface="Arial"/>
                <a:cs typeface="Arial"/>
                <a:sym typeface="Arial"/>
              </a:rPr>
              <a:t> need to </a:t>
            </a:r>
            <a:r>
              <a:rPr lang="en-US" sz="2200" i="1">
                <a:solidFill>
                  <a:schemeClr val="dk1"/>
                </a:solidFill>
                <a:latin typeface="Arial"/>
                <a:ea typeface="Arial"/>
                <a:cs typeface="Arial"/>
                <a:sym typeface="Arial"/>
              </a:rPr>
              <a:t>eat </a:t>
            </a:r>
            <a:r>
              <a:rPr lang="en-US" sz="2200">
                <a:solidFill>
                  <a:schemeClr val="dk1"/>
                </a:solidFill>
                <a:latin typeface="Arial"/>
                <a:ea typeface="Arial"/>
                <a:cs typeface="Arial"/>
                <a:sym typeface="Arial"/>
              </a:rPr>
              <a:t>their food to get energy.</a:t>
            </a:r>
            <a:endParaRPr sz="2200">
              <a:solidFill>
                <a:schemeClr val="dk1"/>
              </a:solidFill>
              <a:latin typeface="Arial"/>
              <a:ea typeface="Arial"/>
              <a:cs typeface="Arial"/>
              <a:sym typeface="Arial"/>
            </a:endParaRPr>
          </a:p>
          <a:p>
            <a:pPr marL="609585" lvl="0" indent="-426708" algn="l" rtl="0">
              <a:lnSpc>
                <a:spcPct val="90000"/>
              </a:lnSpc>
              <a:spcBef>
                <a:spcPts val="1400"/>
              </a:spcBef>
              <a:spcAft>
                <a:spcPts val="0"/>
              </a:spcAft>
              <a:buSzPts val="1440"/>
              <a:buFont typeface="Noto Sans Symbols"/>
              <a:buNone/>
            </a:pPr>
            <a:endParaRPr sz="2800">
              <a:latin typeface="Arial"/>
              <a:ea typeface="Arial"/>
              <a:cs typeface="Arial"/>
              <a:sym typeface="Arial"/>
            </a:endParaRPr>
          </a:p>
          <a:p>
            <a:pPr marL="609585" lvl="0" indent="-426708" algn="l" rtl="0">
              <a:lnSpc>
                <a:spcPct val="90000"/>
              </a:lnSpc>
              <a:spcBef>
                <a:spcPts val="1400"/>
              </a:spcBef>
              <a:spcAft>
                <a:spcPts val="0"/>
              </a:spcAft>
              <a:buSzPts val="1440"/>
              <a:buFont typeface="Noto Sans Symbols"/>
              <a:buNone/>
            </a:pPr>
            <a:endParaRPr sz="2800">
              <a:latin typeface="Arial"/>
              <a:ea typeface="Arial"/>
              <a:cs typeface="Arial"/>
              <a:sym typeface="Arial"/>
            </a:endParaRPr>
          </a:p>
        </p:txBody>
      </p:sp>
      <p:sp>
        <p:nvSpPr>
          <p:cNvPr id="224" name="Google Shape;224;p28"/>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25" name="Google Shape;225;p28"/>
          <p:cNvPicPr preferRelativeResize="0"/>
          <p:nvPr/>
        </p:nvPicPr>
        <p:blipFill>
          <a:blip r:embed="rId3">
            <a:alphaModFix/>
          </a:blip>
          <a:stretch>
            <a:fillRect/>
          </a:stretch>
        </p:blipFill>
        <p:spPr>
          <a:xfrm>
            <a:off x="7310624" y="373685"/>
            <a:ext cx="4560360" cy="4587238"/>
          </a:xfrm>
          <a:prstGeom prst="rect">
            <a:avLst/>
          </a:prstGeom>
          <a:noFill/>
          <a:ln>
            <a:noFill/>
          </a:ln>
        </p:spPr>
      </p:pic>
      <p:sp>
        <p:nvSpPr>
          <p:cNvPr id="226" name="Google Shape;226;p28"/>
          <p:cNvSpPr txBox="1"/>
          <p:nvPr/>
        </p:nvSpPr>
        <p:spPr>
          <a:xfrm>
            <a:off x="737350" y="6252900"/>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Desert Tortoise</a:t>
            </a:r>
            <a:endParaRPr sz="1800"/>
          </a:p>
        </p:txBody>
      </p:sp>
      <p:pic>
        <p:nvPicPr>
          <p:cNvPr id="227" name="Google Shape;227;p28"/>
          <p:cNvPicPr preferRelativeResize="0"/>
          <p:nvPr/>
        </p:nvPicPr>
        <p:blipFill>
          <a:blip r:embed="rId4">
            <a:alphaModFix/>
          </a:blip>
          <a:stretch>
            <a:fillRect/>
          </a:stretch>
        </p:blipFill>
        <p:spPr>
          <a:xfrm>
            <a:off x="950825" y="4563450"/>
            <a:ext cx="2465350" cy="1689450"/>
          </a:xfrm>
          <a:prstGeom prst="rect">
            <a:avLst/>
          </a:prstGeom>
          <a:noFill/>
          <a:ln>
            <a:noFill/>
          </a:ln>
        </p:spPr>
      </p:pic>
      <p:pic>
        <p:nvPicPr>
          <p:cNvPr id="228" name="Google Shape;228;p28"/>
          <p:cNvPicPr preferRelativeResize="0"/>
          <p:nvPr/>
        </p:nvPicPr>
        <p:blipFill>
          <a:blip r:embed="rId5">
            <a:alphaModFix/>
          </a:blip>
          <a:stretch>
            <a:fillRect/>
          </a:stretch>
        </p:blipFill>
        <p:spPr>
          <a:xfrm>
            <a:off x="5379650" y="4960923"/>
            <a:ext cx="6344609" cy="1592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400" b="1">
                <a:solidFill>
                  <a:srgbClr val="7369AF"/>
                </a:solidFill>
                <a:latin typeface="Arial"/>
                <a:ea typeface="Arial"/>
                <a:cs typeface="Arial"/>
                <a:sym typeface="Arial"/>
              </a:rPr>
              <a:t>Types of consumers</a:t>
            </a:r>
            <a:endParaRPr sz="4400" b="1">
              <a:solidFill>
                <a:srgbClr val="7369AF"/>
              </a:solidFill>
              <a:latin typeface="Arial"/>
              <a:ea typeface="Arial"/>
              <a:cs typeface="Arial"/>
              <a:sym typeface="Arial"/>
            </a:endParaRPr>
          </a:p>
        </p:txBody>
      </p:sp>
      <p:sp>
        <p:nvSpPr>
          <p:cNvPr id="234" name="Google Shape;234;p29"/>
          <p:cNvSpPr txBox="1">
            <a:spLocks noGrp="1"/>
          </p:cNvSpPr>
          <p:nvPr>
            <p:ph type="body" idx="1"/>
          </p:nvPr>
        </p:nvSpPr>
        <p:spPr>
          <a:xfrm>
            <a:off x="475937" y="1965960"/>
            <a:ext cx="7209146" cy="4495800"/>
          </a:xfrm>
          <a:prstGeom prst="rect">
            <a:avLst/>
          </a:prstGeom>
          <a:noFill/>
          <a:ln>
            <a:noFill/>
          </a:ln>
        </p:spPr>
        <p:txBody>
          <a:bodyPr spcFirstLastPara="1" wrap="square" lIns="91425" tIns="45700" rIns="91425" bIns="45700" anchor="t" anchorCtr="0">
            <a:noAutofit/>
          </a:bodyPr>
          <a:lstStyle/>
          <a:p>
            <a:pPr marL="609584"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There are THREE types of Consumers:</a:t>
            </a:r>
            <a:endParaRPr sz="22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200">
              <a:solidFill>
                <a:schemeClr val="dk1"/>
              </a:solidFill>
              <a:latin typeface="Arial"/>
              <a:ea typeface="Arial"/>
              <a:cs typeface="Arial"/>
              <a:sym typeface="Arial"/>
            </a:endParaRPr>
          </a:p>
          <a:p>
            <a:pPr marL="1219170" lvl="1" indent="-474968" algn="l" rtl="0">
              <a:lnSpc>
                <a:spcPct val="90000"/>
              </a:lnSpc>
              <a:spcBef>
                <a:spcPts val="200"/>
              </a:spcBef>
              <a:spcAft>
                <a:spcPts val="0"/>
              </a:spcAft>
              <a:buClr>
                <a:srgbClr val="9DBD9E"/>
              </a:buClr>
              <a:buSzPts val="2200"/>
              <a:buFont typeface="Arial"/>
              <a:buChar char="•"/>
            </a:pPr>
            <a:r>
              <a:rPr lang="en-US" sz="2200">
                <a:solidFill>
                  <a:srgbClr val="9DBD9E"/>
                </a:solidFill>
                <a:latin typeface="Arial"/>
                <a:ea typeface="Arial"/>
                <a:cs typeface="Arial"/>
                <a:sym typeface="Arial"/>
              </a:rPr>
              <a:t>Carnivores</a:t>
            </a:r>
            <a:endParaRPr sz="2200">
              <a:solidFill>
                <a:srgbClr val="9DBD9E"/>
              </a:solidFill>
              <a:latin typeface="Arial"/>
              <a:ea typeface="Arial"/>
              <a:cs typeface="Arial"/>
              <a:sym typeface="Arial"/>
            </a:endParaRPr>
          </a:p>
          <a:p>
            <a:pPr marL="1219170" lvl="1" indent="-474968" algn="l" rtl="0">
              <a:lnSpc>
                <a:spcPct val="90000"/>
              </a:lnSpc>
              <a:spcBef>
                <a:spcPts val="200"/>
              </a:spcBef>
              <a:spcAft>
                <a:spcPts val="0"/>
              </a:spcAft>
              <a:buClr>
                <a:srgbClr val="9DBD9E"/>
              </a:buClr>
              <a:buSzPts val="2200"/>
              <a:buFont typeface="Arial"/>
              <a:buChar char="•"/>
            </a:pPr>
            <a:r>
              <a:rPr lang="en-US" sz="2200">
                <a:solidFill>
                  <a:srgbClr val="9DBD9E"/>
                </a:solidFill>
                <a:latin typeface="Arial"/>
                <a:ea typeface="Arial"/>
                <a:cs typeface="Arial"/>
                <a:sym typeface="Arial"/>
              </a:rPr>
              <a:t>Herbivores</a:t>
            </a:r>
            <a:endParaRPr sz="2200">
              <a:solidFill>
                <a:srgbClr val="9DBD9E"/>
              </a:solidFill>
              <a:latin typeface="Arial"/>
              <a:ea typeface="Arial"/>
              <a:cs typeface="Arial"/>
              <a:sym typeface="Arial"/>
            </a:endParaRPr>
          </a:p>
          <a:p>
            <a:pPr marL="1219169" lvl="1" indent="-474968" algn="l" rtl="0">
              <a:lnSpc>
                <a:spcPct val="90000"/>
              </a:lnSpc>
              <a:spcBef>
                <a:spcPts val="200"/>
              </a:spcBef>
              <a:spcAft>
                <a:spcPts val="0"/>
              </a:spcAft>
              <a:buClr>
                <a:srgbClr val="9DBD9E"/>
              </a:buClr>
              <a:buSzPts val="2200"/>
              <a:buFont typeface="Arial"/>
              <a:buChar char="•"/>
            </a:pPr>
            <a:r>
              <a:rPr lang="en-US" sz="2200">
                <a:solidFill>
                  <a:srgbClr val="9DBD9E"/>
                </a:solidFill>
                <a:latin typeface="Arial"/>
                <a:ea typeface="Arial"/>
                <a:cs typeface="Arial"/>
                <a:sym typeface="Arial"/>
              </a:rPr>
              <a:t>Omnivores</a:t>
            </a:r>
            <a:endParaRPr sz="2200">
              <a:solidFill>
                <a:srgbClr val="9DBD9E"/>
              </a:solidFill>
              <a:latin typeface="Arial"/>
              <a:ea typeface="Arial"/>
              <a:cs typeface="Arial"/>
              <a:sym typeface="Arial"/>
            </a:endParaRPr>
          </a:p>
          <a:p>
            <a:pPr marL="1219169" lvl="0" indent="0" algn="l" rtl="0">
              <a:lnSpc>
                <a:spcPct val="90000"/>
              </a:lnSpc>
              <a:spcBef>
                <a:spcPts val="200"/>
              </a:spcBef>
              <a:spcAft>
                <a:spcPts val="0"/>
              </a:spcAft>
              <a:buNone/>
            </a:pPr>
            <a:endParaRPr sz="2200">
              <a:solidFill>
                <a:srgbClr val="9DBD9E"/>
              </a:solidFill>
              <a:latin typeface="Arial"/>
              <a:ea typeface="Arial"/>
              <a:cs typeface="Arial"/>
              <a:sym typeface="Arial"/>
            </a:endParaRPr>
          </a:p>
          <a:p>
            <a:pPr marL="609585"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It’s </a:t>
            </a:r>
            <a:r>
              <a:rPr lang="en-US" sz="2200" i="1">
                <a:solidFill>
                  <a:schemeClr val="dk1"/>
                </a:solidFill>
                <a:latin typeface="Arial"/>
                <a:ea typeface="Arial"/>
                <a:cs typeface="Arial"/>
                <a:sym typeface="Arial"/>
              </a:rPr>
              <a:t>still </a:t>
            </a:r>
            <a:r>
              <a:rPr lang="en-US" sz="2200">
                <a:solidFill>
                  <a:schemeClr val="dk1"/>
                </a:solidFill>
                <a:latin typeface="Arial"/>
                <a:ea typeface="Arial"/>
                <a:cs typeface="Arial"/>
                <a:sym typeface="Arial"/>
              </a:rPr>
              <a:t>all about what you eat!</a:t>
            </a:r>
            <a:endParaRPr sz="2200">
              <a:solidFill>
                <a:schemeClr val="dk1"/>
              </a:solidFill>
              <a:latin typeface="Arial"/>
              <a:ea typeface="Arial"/>
              <a:cs typeface="Arial"/>
              <a:sym typeface="Arial"/>
            </a:endParaRPr>
          </a:p>
        </p:txBody>
      </p:sp>
      <p:sp>
        <p:nvSpPr>
          <p:cNvPr id="235" name="Google Shape;235;p29"/>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36" name="Google Shape;236;p29"/>
          <p:cNvPicPr preferRelativeResize="0"/>
          <p:nvPr/>
        </p:nvPicPr>
        <p:blipFill>
          <a:blip r:embed="rId3">
            <a:alphaModFix/>
          </a:blip>
          <a:stretch>
            <a:fillRect/>
          </a:stretch>
        </p:blipFill>
        <p:spPr>
          <a:xfrm>
            <a:off x="7837483" y="2118360"/>
            <a:ext cx="3810000" cy="2533650"/>
          </a:xfrm>
          <a:prstGeom prst="rect">
            <a:avLst/>
          </a:prstGeom>
          <a:noFill/>
          <a:ln>
            <a:noFill/>
          </a:ln>
        </p:spPr>
      </p:pic>
      <p:sp>
        <p:nvSpPr>
          <p:cNvPr id="237" name="Google Shape;237;p29"/>
          <p:cNvSpPr txBox="1"/>
          <p:nvPr/>
        </p:nvSpPr>
        <p:spPr>
          <a:xfrm>
            <a:off x="8296325" y="4804388"/>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orbel"/>
                <a:ea typeface="Corbel"/>
                <a:cs typeface="Corbel"/>
                <a:sym typeface="Corbel"/>
              </a:rPr>
              <a:t>Mule Deer</a:t>
            </a:r>
            <a:endParaRPr sz="1800">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2000"/>
                                        <p:tgtEl>
                                          <p:spTgt spid="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xEl>
                                              <p:pRg st="1" end="1"/>
                                            </p:txEl>
                                          </p:spTgt>
                                        </p:tgtEl>
                                        <p:attrNameLst>
                                          <p:attrName>style.visibility</p:attrName>
                                        </p:attrNameLst>
                                      </p:cBhvr>
                                      <p:to>
                                        <p:strVal val="visible"/>
                                      </p:to>
                                    </p:set>
                                    <p:animEffect transition="in" filter="fade">
                                      <p:cBhvr>
                                        <p:cTn id="12" dur="2000"/>
                                        <p:tgtEl>
                                          <p:spTgt spid="2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xEl>
                                              <p:pRg st="2" end="2"/>
                                            </p:txEl>
                                          </p:spTgt>
                                        </p:tgtEl>
                                        <p:attrNameLst>
                                          <p:attrName>style.visibility</p:attrName>
                                        </p:attrNameLst>
                                      </p:cBhvr>
                                      <p:to>
                                        <p:strVal val="visible"/>
                                      </p:to>
                                    </p:set>
                                    <p:animEffect transition="in" filter="fade">
                                      <p:cBhvr>
                                        <p:cTn id="17" dur="2000"/>
                                        <p:tgtEl>
                                          <p:spTgt spid="2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
                                            <p:txEl>
                                              <p:pRg st="3" end="3"/>
                                            </p:txEl>
                                          </p:spTgt>
                                        </p:tgtEl>
                                        <p:attrNameLst>
                                          <p:attrName>style.visibility</p:attrName>
                                        </p:attrNameLst>
                                      </p:cBhvr>
                                      <p:to>
                                        <p:strVal val="visible"/>
                                      </p:to>
                                    </p:set>
                                    <p:animEffect transition="in" filter="fade">
                                      <p:cBhvr>
                                        <p:cTn id="22" dur="2000"/>
                                        <p:tgtEl>
                                          <p:spTgt spid="2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xEl>
                                              <p:pRg st="4" end="4"/>
                                            </p:txEl>
                                          </p:spTgt>
                                        </p:tgtEl>
                                        <p:attrNameLst>
                                          <p:attrName>style.visibility</p:attrName>
                                        </p:attrNameLst>
                                      </p:cBhvr>
                                      <p:to>
                                        <p:strVal val="visible"/>
                                      </p:to>
                                    </p:set>
                                    <p:animEffect transition="in" filter="fade">
                                      <p:cBhvr>
                                        <p:cTn id="27" dur="2000"/>
                                        <p:tgtEl>
                                          <p:spTgt spid="2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
                                            <p:txEl>
                                              <p:pRg st="5" end="5"/>
                                            </p:txEl>
                                          </p:spTgt>
                                        </p:tgtEl>
                                        <p:attrNameLst>
                                          <p:attrName>style.visibility</p:attrName>
                                        </p:attrNameLst>
                                      </p:cBhvr>
                                      <p:to>
                                        <p:strVal val="visible"/>
                                      </p:to>
                                    </p:set>
                                    <p:animEffect transition="in" filter="fade">
                                      <p:cBhvr>
                                        <p:cTn id="32" dur="2000"/>
                                        <p:tgtEl>
                                          <p:spTgt spid="2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4">
                                            <p:txEl>
                                              <p:pRg st="6" end="6"/>
                                            </p:txEl>
                                          </p:spTgt>
                                        </p:tgtEl>
                                        <p:attrNameLst>
                                          <p:attrName>style.visibility</p:attrName>
                                        </p:attrNameLst>
                                      </p:cBhvr>
                                      <p:to>
                                        <p:strVal val="visible"/>
                                      </p:to>
                                    </p:set>
                                    <p:animEffect transition="in" filter="fade">
                                      <p:cBhvr>
                                        <p:cTn id="37" dur="2000"/>
                                        <p:tgtEl>
                                          <p:spTgt spid="2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254833" y="457200"/>
            <a:ext cx="11587397"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400" b="1">
                <a:solidFill>
                  <a:srgbClr val="7369AF"/>
                </a:solidFill>
                <a:latin typeface="Arial"/>
                <a:ea typeface="Arial"/>
                <a:cs typeface="Arial"/>
                <a:sym typeface="Arial"/>
              </a:rPr>
              <a:t>Carnivores</a:t>
            </a:r>
            <a:r>
              <a:rPr lang="en-US" sz="4400">
                <a:solidFill>
                  <a:srgbClr val="525B13"/>
                </a:solidFill>
                <a:latin typeface="Arial"/>
                <a:ea typeface="Arial"/>
                <a:cs typeface="Arial"/>
                <a:sym typeface="Arial"/>
              </a:rPr>
              <a:t> only eat meat (other animals). </a:t>
            </a:r>
            <a:endParaRPr sz="4400">
              <a:latin typeface="Arial"/>
              <a:ea typeface="Arial"/>
              <a:cs typeface="Arial"/>
              <a:sym typeface="Arial"/>
            </a:endParaRPr>
          </a:p>
        </p:txBody>
      </p:sp>
      <p:pic>
        <p:nvPicPr>
          <p:cNvPr id="243" name="Google Shape;243;p30"/>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244" name="Google Shape;244;p30"/>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245" name="Google Shape;245;p30"/>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246" name="Google Shape;246;p30"/>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247" name="Google Shape;247;p30"/>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248" name="Google Shape;248;p30"/>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249" name="Google Shape;249;p30"/>
          <p:cNvPicPr preferRelativeResize="0"/>
          <p:nvPr/>
        </p:nvPicPr>
        <p:blipFill rotWithShape="1">
          <a:blip r:embed="rId3">
            <a:alphaModFix/>
          </a:blip>
          <a:srcRect/>
          <a:stretch/>
        </p:blipFill>
        <p:spPr>
          <a:xfrm>
            <a:off x="6091239" y="3424239"/>
            <a:ext cx="9525" cy="9525"/>
          </a:xfrm>
          <a:prstGeom prst="rect">
            <a:avLst/>
          </a:prstGeom>
          <a:noFill/>
          <a:ln>
            <a:noFill/>
          </a:ln>
        </p:spPr>
      </p:pic>
      <p:sp>
        <p:nvSpPr>
          <p:cNvPr id="250" name="Google Shape;250;p30"/>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51" name="Google Shape;251;p30"/>
          <p:cNvPicPr preferRelativeResize="0"/>
          <p:nvPr/>
        </p:nvPicPr>
        <p:blipFill>
          <a:blip r:embed="rId4">
            <a:alphaModFix/>
          </a:blip>
          <a:stretch>
            <a:fillRect/>
          </a:stretch>
        </p:blipFill>
        <p:spPr>
          <a:xfrm>
            <a:off x="1300375" y="1990750"/>
            <a:ext cx="4245825" cy="2876525"/>
          </a:xfrm>
          <a:prstGeom prst="rect">
            <a:avLst/>
          </a:prstGeom>
          <a:noFill/>
          <a:ln>
            <a:noFill/>
          </a:ln>
        </p:spPr>
      </p:pic>
      <p:pic>
        <p:nvPicPr>
          <p:cNvPr id="252" name="Google Shape;252;p30"/>
          <p:cNvPicPr preferRelativeResize="0"/>
          <p:nvPr/>
        </p:nvPicPr>
        <p:blipFill>
          <a:blip r:embed="rId5">
            <a:alphaModFix/>
          </a:blip>
          <a:stretch>
            <a:fillRect/>
          </a:stretch>
        </p:blipFill>
        <p:spPr>
          <a:xfrm>
            <a:off x="6458421" y="1990738"/>
            <a:ext cx="4245830" cy="2876550"/>
          </a:xfrm>
          <a:prstGeom prst="rect">
            <a:avLst/>
          </a:prstGeom>
          <a:noFill/>
          <a:ln>
            <a:noFill/>
          </a:ln>
        </p:spPr>
      </p:pic>
      <p:sp>
        <p:nvSpPr>
          <p:cNvPr id="253" name="Google Shape;253;p30"/>
          <p:cNvSpPr txBox="1"/>
          <p:nvPr/>
        </p:nvSpPr>
        <p:spPr>
          <a:xfrm>
            <a:off x="7135188" y="486726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Mountain Lion</a:t>
            </a:r>
            <a:endParaRPr sz="1800"/>
          </a:p>
        </p:txBody>
      </p:sp>
      <p:sp>
        <p:nvSpPr>
          <p:cNvPr id="254" name="Google Shape;254;p30"/>
          <p:cNvSpPr txBox="1"/>
          <p:nvPr/>
        </p:nvSpPr>
        <p:spPr>
          <a:xfrm>
            <a:off x="1977125" y="486726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Rattlesnake</a:t>
            </a:r>
            <a:endParaRPr sz="1800"/>
          </a:p>
        </p:txBody>
      </p:sp>
      <p:pic>
        <p:nvPicPr>
          <p:cNvPr id="255" name="Google Shape;255;p30"/>
          <p:cNvPicPr preferRelativeResize="0"/>
          <p:nvPr/>
        </p:nvPicPr>
        <p:blipFill>
          <a:blip r:embed="rId6">
            <a:alphaModFix/>
          </a:blip>
          <a:stretch>
            <a:fillRect/>
          </a:stretch>
        </p:blipFill>
        <p:spPr>
          <a:xfrm>
            <a:off x="3544051" y="5328976"/>
            <a:ext cx="5008950" cy="1236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59"/>
        <p:cNvGrpSpPr/>
        <p:nvPr/>
      </p:nvGrpSpPr>
      <p:grpSpPr>
        <a:xfrm>
          <a:off x="0" y="0"/>
          <a:ext cx="0" cy="0"/>
          <a:chOff x="0" y="0"/>
          <a:chExt cx="0" cy="0"/>
        </a:xfrm>
      </p:grpSpPr>
      <p:sp>
        <p:nvSpPr>
          <p:cNvPr id="260" name="Google Shape;260;p31"/>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61" name="Google Shape;261;p31"/>
          <p:cNvPicPr preferRelativeResize="0"/>
          <p:nvPr/>
        </p:nvPicPr>
        <p:blipFill>
          <a:blip r:embed="rId3">
            <a:alphaModFix/>
          </a:blip>
          <a:stretch>
            <a:fillRect/>
          </a:stretch>
        </p:blipFill>
        <p:spPr>
          <a:xfrm>
            <a:off x="4837525" y="748225"/>
            <a:ext cx="2619375" cy="3810000"/>
          </a:xfrm>
          <a:prstGeom prst="rect">
            <a:avLst/>
          </a:prstGeom>
          <a:noFill/>
          <a:ln>
            <a:noFill/>
          </a:ln>
        </p:spPr>
      </p:pic>
      <p:sp>
        <p:nvSpPr>
          <p:cNvPr id="262" name="Google Shape;262;p31"/>
          <p:cNvSpPr txBox="1"/>
          <p:nvPr/>
        </p:nvSpPr>
        <p:spPr>
          <a:xfrm>
            <a:off x="4701050" y="461486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Red-Tailed Hawk</a:t>
            </a:r>
            <a:endParaRPr sz="1800"/>
          </a:p>
        </p:txBody>
      </p:sp>
      <p:pic>
        <p:nvPicPr>
          <p:cNvPr id="263" name="Google Shape;263;p31"/>
          <p:cNvPicPr preferRelativeResize="0"/>
          <p:nvPr/>
        </p:nvPicPr>
        <p:blipFill>
          <a:blip r:embed="rId4">
            <a:alphaModFix/>
          </a:blip>
          <a:stretch>
            <a:fillRect/>
          </a:stretch>
        </p:blipFill>
        <p:spPr>
          <a:xfrm>
            <a:off x="612006" y="1738988"/>
            <a:ext cx="3524025" cy="2819225"/>
          </a:xfrm>
          <a:prstGeom prst="rect">
            <a:avLst/>
          </a:prstGeom>
          <a:noFill/>
          <a:ln>
            <a:noFill/>
          </a:ln>
        </p:spPr>
      </p:pic>
      <p:sp>
        <p:nvSpPr>
          <p:cNvPr id="264" name="Google Shape;264;p31"/>
          <p:cNvSpPr txBox="1"/>
          <p:nvPr/>
        </p:nvSpPr>
        <p:spPr>
          <a:xfrm>
            <a:off x="927863" y="461486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Sonoran Desert Toad</a:t>
            </a:r>
            <a:endParaRPr sz="1800"/>
          </a:p>
        </p:txBody>
      </p:sp>
      <p:pic>
        <p:nvPicPr>
          <p:cNvPr id="265" name="Google Shape;265;p31"/>
          <p:cNvPicPr preferRelativeResize="0"/>
          <p:nvPr/>
        </p:nvPicPr>
        <p:blipFill>
          <a:blip r:embed="rId5">
            <a:alphaModFix/>
          </a:blip>
          <a:stretch>
            <a:fillRect/>
          </a:stretch>
        </p:blipFill>
        <p:spPr>
          <a:xfrm>
            <a:off x="8018125" y="1795650"/>
            <a:ext cx="3655375" cy="2819225"/>
          </a:xfrm>
          <a:prstGeom prst="rect">
            <a:avLst/>
          </a:prstGeom>
          <a:noFill/>
          <a:ln>
            <a:noFill/>
          </a:ln>
        </p:spPr>
      </p:pic>
      <p:sp>
        <p:nvSpPr>
          <p:cNvPr id="266" name="Google Shape;266;p31"/>
          <p:cNvSpPr txBox="1"/>
          <p:nvPr/>
        </p:nvSpPr>
        <p:spPr>
          <a:xfrm>
            <a:off x="8399663" y="461486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Tarantula</a:t>
            </a:r>
            <a:endParaRPr sz="1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70"/>
        <p:cNvGrpSpPr/>
        <p:nvPr/>
      </p:nvGrpSpPr>
      <p:grpSpPr>
        <a:xfrm>
          <a:off x="0" y="0"/>
          <a:ext cx="0" cy="0"/>
          <a:chOff x="0" y="0"/>
          <a:chExt cx="0" cy="0"/>
        </a:xfrm>
      </p:grpSpPr>
      <p:sp>
        <p:nvSpPr>
          <p:cNvPr id="271" name="Google Shape;271;p32"/>
          <p:cNvSpPr txBox="1">
            <a:spLocks noGrp="1"/>
          </p:cNvSpPr>
          <p:nvPr>
            <p:ph type="title"/>
          </p:nvPr>
        </p:nvSpPr>
        <p:spPr>
          <a:xfrm>
            <a:off x="2575200" y="648325"/>
            <a:ext cx="7041600" cy="1356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400" b="1">
                <a:solidFill>
                  <a:srgbClr val="7369AF"/>
                </a:solidFill>
                <a:latin typeface="Arial"/>
                <a:ea typeface="Arial"/>
                <a:cs typeface="Arial"/>
                <a:sym typeface="Arial"/>
              </a:rPr>
              <a:t>Herbivores</a:t>
            </a:r>
            <a:r>
              <a:rPr lang="en-US" sz="4400">
                <a:solidFill>
                  <a:srgbClr val="525B13"/>
                </a:solidFill>
                <a:latin typeface="Arial"/>
                <a:ea typeface="Arial"/>
                <a:cs typeface="Arial"/>
                <a:sym typeface="Arial"/>
              </a:rPr>
              <a:t> eat only plants.</a:t>
            </a:r>
            <a:endParaRPr sz="4400">
              <a:latin typeface="Arial"/>
              <a:ea typeface="Arial"/>
              <a:cs typeface="Arial"/>
              <a:sym typeface="Arial"/>
            </a:endParaRPr>
          </a:p>
        </p:txBody>
      </p:sp>
      <p:sp>
        <p:nvSpPr>
          <p:cNvPr id="272" name="Google Shape;272;p32"/>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73" name="Google Shape;273;p32"/>
          <p:cNvPicPr preferRelativeResize="0"/>
          <p:nvPr/>
        </p:nvPicPr>
        <p:blipFill>
          <a:blip r:embed="rId3">
            <a:alphaModFix/>
          </a:blip>
          <a:stretch>
            <a:fillRect/>
          </a:stretch>
        </p:blipFill>
        <p:spPr>
          <a:xfrm>
            <a:off x="473450" y="2004625"/>
            <a:ext cx="3503850" cy="4214800"/>
          </a:xfrm>
          <a:prstGeom prst="rect">
            <a:avLst/>
          </a:prstGeom>
          <a:noFill/>
          <a:ln>
            <a:noFill/>
          </a:ln>
        </p:spPr>
      </p:pic>
      <p:sp>
        <p:nvSpPr>
          <p:cNvPr id="274" name="Google Shape;274;p32"/>
          <p:cNvSpPr txBox="1"/>
          <p:nvPr/>
        </p:nvSpPr>
        <p:spPr>
          <a:xfrm>
            <a:off x="779225" y="621941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Jackrabbit</a:t>
            </a:r>
            <a:endParaRPr sz="1800"/>
          </a:p>
        </p:txBody>
      </p:sp>
      <p:pic>
        <p:nvPicPr>
          <p:cNvPr id="275" name="Google Shape;275;p32"/>
          <p:cNvPicPr preferRelativeResize="0"/>
          <p:nvPr/>
        </p:nvPicPr>
        <p:blipFill>
          <a:blip r:embed="rId4">
            <a:alphaModFix/>
          </a:blip>
          <a:stretch>
            <a:fillRect/>
          </a:stretch>
        </p:blipFill>
        <p:spPr>
          <a:xfrm>
            <a:off x="4941475" y="3040613"/>
            <a:ext cx="6203275" cy="1560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79"/>
        <p:cNvGrpSpPr/>
        <p:nvPr/>
      </p:nvGrpSpPr>
      <p:grpSpPr>
        <a:xfrm>
          <a:off x="0" y="0"/>
          <a:ext cx="0" cy="0"/>
          <a:chOff x="0" y="0"/>
          <a:chExt cx="0" cy="0"/>
        </a:xfrm>
      </p:grpSpPr>
      <p:sp>
        <p:nvSpPr>
          <p:cNvPr id="280" name="Google Shape;280;p33"/>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sp>
        <p:nvSpPr>
          <p:cNvPr id="281" name="Google Shape;281;p33"/>
          <p:cNvSpPr txBox="1"/>
          <p:nvPr/>
        </p:nvSpPr>
        <p:spPr>
          <a:xfrm>
            <a:off x="909450" y="461126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Javelina</a:t>
            </a:r>
            <a:endParaRPr sz="1800"/>
          </a:p>
        </p:txBody>
      </p:sp>
      <p:sp>
        <p:nvSpPr>
          <p:cNvPr id="282" name="Google Shape;282;p33"/>
          <p:cNvSpPr txBox="1"/>
          <p:nvPr/>
        </p:nvSpPr>
        <p:spPr>
          <a:xfrm>
            <a:off x="8390250" y="438741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Packrat</a:t>
            </a:r>
            <a:endParaRPr sz="1800"/>
          </a:p>
        </p:txBody>
      </p:sp>
      <p:sp>
        <p:nvSpPr>
          <p:cNvPr id="283" name="Google Shape;283;p33"/>
          <p:cNvSpPr txBox="1"/>
          <p:nvPr/>
        </p:nvSpPr>
        <p:spPr>
          <a:xfrm>
            <a:off x="4802250" y="4387413"/>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Desert Tortoise</a:t>
            </a:r>
            <a:endParaRPr sz="1800"/>
          </a:p>
        </p:txBody>
      </p:sp>
      <p:pic>
        <p:nvPicPr>
          <p:cNvPr id="284" name="Google Shape;284;p33"/>
          <p:cNvPicPr preferRelativeResize="0"/>
          <p:nvPr/>
        </p:nvPicPr>
        <p:blipFill>
          <a:blip r:embed="rId3">
            <a:alphaModFix/>
          </a:blip>
          <a:stretch>
            <a:fillRect/>
          </a:stretch>
        </p:blipFill>
        <p:spPr>
          <a:xfrm>
            <a:off x="450600" y="1620425"/>
            <a:ext cx="3810000" cy="2990850"/>
          </a:xfrm>
          <a:prstGeom prst="rect">
            <a:avLst/>
          </a:prstGeom>
          <a:noFill/>
          <a:ln>
            <a:noFill/>
          </a:ln>
        </p:spPr>
      </p:pic>
      <p:pic>
        <p:nvPicPr>
          <p:cNvPr id="285" name="Google Shape;285;p33"/>
          <p:cNvPicPr preferRelativeResize="0"/>
          <p:nvPr/>
        </p:nvPicPr>
        <p:blipFill>
          <a:blip r:embed="rId4">
            <a:alphaModFix/>
          </a:blip>
          <a:stretch>
            <a:fillRect/>
          </a:stretch>
        </p:blipFill>
        <p:spPr>
          <a:xfrm>
            <a:off x="7931400" y="1844250"/>
            <a:ext cx="3810000" cy="2543175"/>
          </a:xfrm>
          <a:prstGeom prst="rect">
            <a:avLst/>
          </a:prstGeom>
          <a:noFill/>
          <a:ln>
            <a:noFill/>
          </a:ln>
        </p:spPr>
      </p:pic>
      <p:pic>
        <p:nvPicPr>
          <p:cNvPr id="286" name="Google Shape;286;p33"/>
          <p:cNvPicPr preferRelativeResize="0"/>
          <p:nvPr/>
        </p:nvPicPr>
        <p:blipFill>
          <a:blip r:embed="rId5">
            <a:alphaModFix/>
          </a:blip>
          <a:stretch>
            <a:fillRect/>
          </a:stretch>
        </p:blipFill>
        <p:spPr>
          <a:xfrm>
            <a:off x="4338651" y="1931822"/>
            <a:ext cx="3514700" cy="236805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0" y="363900"/>
            <a:ext cx="12192000" cy="1828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b="1">
                <a:solidFill>
                  <a:srgbClr val="7369AF"/>
                </a:solidFill>
                <a:latin typeface="Arial"/>
                <a:ea typeface="Arial"/>
                <a:cs typeface="Arial"/>
                <a:sym typeface="Arial"/>
              </a:rPr>
              <a:t>Omnivores</a:t>
            </a:r>
            <a:r>
              <a:rPr lang="en-US" sz="4200">
                <a:solidFill>
                  <a:srgbClr val="525B13"/>
                </a:solidFill>
                <a:latin typeface="Arial"/>
                <a:ea typeface="Arial"/>
                <a:cs typeface="Arial"/>
                <a:sym typeface="Arial"/>
              </a:rPr>
              <a:t> eat both meat (animals) and plants.</a:t>
            </a:r>
            <a:r>
              <a:rPr lang="en-US" sz="4400">
                <a:solidFill>
                  <a:srgbClr val="525B13"/>
                </a:solidFill>
                <a:latin typeface="Arial"/>
                <a:ea typeface="Arial"/>
                <a:cs typeface="Arial"/>
                <a:sym typeface="Arial"/>
              </a:rPr>
              <a:t> </a:t>
            </a:r>
            <a:endParaRPr>
              <a:latin typeface="Arial"/>
              <a:ea typeface="Arial"/>
              <a:cs typeface="Arial"/>
              <a:sym typeface="Arial"/>
            </a:endParaRPr>
          </a:p>
        </p:txBody>
      </p:sp>
      <p:pic>
        <p:nvPicPr>
          <p:cNvPr id="292" name="Google Shape;292;p34"/>
          <p:cNvPicPr preferRelativeResize="0"/>
          <p:nvPr/>
        </p:nvPicPr>
        <p:blipFill rotWithShape="1">
          <a:blip r:embed="rId3">
            <a:alphaModFix/>
          </a:blip>
          <a:srcRect/>
          <a:stretch/>
        </p:blipFill>
        <p:spPr>
          <a:xfrm>
            <a:off x="6091239" y="3424239"/>
            <a:ext cx="9525" cy="9525"/>
          </a:xfrm>
          <a:prstGeom prst="rect">
            <a:avLst/>
          </a:prstGeom>
          <a:noFill/>
          <a:ln>
            <a:noFill/>
          </a:ln>
        </p:spPr>
      </p:pic>
      <p:sp>
        <p:nvSpPr>
          <p:cNvPr id="293" name="Google Shape;293;p34"/>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94" name="Google Shape;294;p34"/>
          <p:cNvPicPr preferRelativeResize="0"/>
          <p:nvPr/>
        </p:nvPicPr>
        <p:blipFill>
          <a:blip r:embed="rId4">
            <a:alphaModFix/>
          </a:blip>
          <a:stretch>
            <a:fillRect/>
          </a:stretch>
        </p:blipFill>
        <p:spPr>
          <a:xfrm>
            <a:off x="1389825" y="1674314"/>
            <a:ext cx="3810000" cy="2695575"/>
          </a:xfrm>
          <a:prstGeom prst="rect">
            <a:avLst/>
          </a:prstGeom>
          <a:noFill/>
          <a:ln>
            <a:noFill/>
          </a:ln>
        </p:spPr>
      </p:pic>
      <p:sp>
        <p:nvSpPr>
          <p:cNvPr id="295" name="Google Shape;295;p34"/>
          <p:cNvSpPr txBox="1"/>
          <p:nvPr/>
        </p:nvSpPr>
        <p:spPr>
          <a:xfrm>
            <a:off x="1848675" y="4369888"/>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Coyote</a:t>
            </a:r>
            <a:endParaRPr sz="1800"/>
          </a:p>
        </p:txBody>
      </p:sp>
      <p:sp>
        <p:nvSpPr>
          <p:cNvPr id="296" name="Google Shape;296;p34"/>
          <p:cNvSpPr txBox="1"/>
          <p:nvPr/>
        </p:nvSpPr>
        <p:spPr>
          <a:xfrm>
            <a:off x="7702625" y="4300538"/>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Gambel’s Quail</a:t>
            </a:r>
            <a:endParaRPr sz="1800"/>
          </a:p>
        </p:txBody>
      </p:sp>
      <p:pic>
        <p:nvPicPr>
          <p:cNvPr id="297" name="Google Shape;297;p34"/>
          <p:cNvPicPr preferRelativeResize="0"/>
          <p:nvPr/>
        </p:nvPicPr>
        <p:blipFill>
          <a:blip r:embed="rId5">
            <a:alphaModFix/>
          </a:blip>
          <a:stretch>
            <a:fillRect/>
          </a:stretch>
        </p:blipFill>
        <p:spPr>
          <a:xfrm>
            <a:off x="7287750" y="1674325"/>
            <a:ext cx="3810000" cy="2695575"/>
          </a:xfrm>
          <a:prstGeom prst="rect">
            <a:avLst/>
          </a:prstGeom>
          <a:noFill/>
          <a:ln>
            <a:noFill/>
          </a:ln>
        </p:spPr>
      </p:pic>
      <p:pic>
        <p:nvPicPr>
          <p:cNvPr id="298" name="Google Shape;298;p34"/>
          <p:cNvPicPr preferRelativeResize="0"/>
          <p:nvPr/>
        </p:nvPicPr>
        <p:blipFill>
          <a:blip r:embed="rId6">
            <a:alphaModFix/>
          </a:blip>
          <a:stretch>
            <a:fillRect/>
          </a:stretch>
        </p:blipFill>
        <p:spPr>
          <a:xfrm>
            <a:off x="3481927" y="5067952"/>
            <a:ext cx="5228150" cy="135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F9A82"/>
        </a:solidFill>
        <a:effectLst/>
      </p:bgPr>
    </p:bg>
    <p:spTree>
      <p:nvGrpSpPr>
        <p:cNvPr id="1" name="Shape 302"/>
        <p:cNvGrpSpPr/>
        <p:nvPr/>
      </p:nvGrpSpPr>
      <p:grpSpPr>
        <a:xfrm>
          <a:off x="0" y="0"/>
          <a:ext cx="0" cy="0"/>
          <a:chOff x="0" y="0"/>
          <a:chExt cx="0" cy="0"/>
        </a:xfrm>
      </p:grpSpPr>
      <p:sp>
        <p:nvSpPr>
          <p:cNvPr id="303" name="Google Shape;303;p35"/>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304" name="Google Shape;304;p35"/>
          <p:cNvPicPr preferRelativeResize="0"/>
          <p:nvPr/>
        </p:nvPicPr>
        <p:blipFill>
          <a:blip r:embed="rId3">
            <a:alphaModFix/>
          </a:blip>
          <a:stretch>
            <a:fillRect/>
          </a:stretch>
        </p:blipFill>
        <p:spPr>
          <a:xfrm>
            <a:off x="316400" y="1725100"/>
            <a:ext cx="3810000" cy="2628900"/>
          </a:xfrm>
          <a:prstGeom prst="rect">
            <a:avLst/>
          </a:prstGeom>
          <a:noFill/>
          <a:ln>
            <a:noFill/>
          </a:ln>
        </p:spPr>
      </p:pic>
      <p:pic>
        <p:nvPicPr>
          <p:cNvPr id="305" name="Google Shape;305;p35"/>
          <p:cNvPicPr preferRelativeResize="0"/>
          <p:nvPr/>
        </p:nvPicPr>
        <p:blipFill>
          <a:blip r:embed="rId4">
            <a:alphaModFix/>
          </a:blip>
          <a:stretch>
            <a:fillRect/>
          </a:stretch>
        </p:blipFill>
        <p:spPr>
          <a:xfrm>
            <a:off x="4360788" y="1691763"/>
            <a:ext cx="3810000" cy="2695575"/>
          </a:xfrm>
          <a:prstGeom prst="rect">
            <a:avLst/>
          </a:prstGeom>
          <a:noFill/>
          <a:ln>
            <a:noFill/>
          </a:ln>
        </p:spPr>
      </p:pic>
      <p:sp>
        <p:nvSpPr>
          <p:cNvPr id="306" name="Google Shape;306;p35"/>
          <p:cNvSpPr txBox="1"/>
          <p:nvPr/>
        </p:nvSpPr>
        <p:spPr>
          <a:xfrm>
            <a:off x="775250" y="4387338"/>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Zebra-Tailed Lizard</a:t>
            </a:r>
            <a:endParaRPr sz="1800"/>
          </a:p>
        </p:txBody>
      </p:sp>
      <p:sp>
        <p:nvSpPr>
          <p:cNvPr id="307" name="Google Shape;307;p35"/>
          <p:cNvSpPr txBox="1"/>
          <p:nvPr/>
        </p:nvSpPr>
        <p:spPr>
          <a:xfrm>
            <a:off x="4649850" y="4449988"/>
            <a:ext cx="2892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Harris’ Antelope Ground Squirrel</a:t>
            </a:r>
            <a:endParaRPr sz="1800"/>
          </a:p>
        </p:txBody>
      </p:sp>
      <p:sp>
        <p:nvSpPr>
          <p:cNvPr id="308" name="Google Shape;308;p35"/>
          <p:cNvSpPr txBox="1"/>
          <p:nvPr/>
        </p:nvSpPr>
        <p:spPr>
          <a:xfrm>
            <a:off x="8612263" y="4449988"/>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Cactus Wren</a:t>
            </a:r>
            <a:endParaRPr sz="1800"/>
          </a:p>
        </p:txBody>
      </p:sp>
      <p:pic>
        <p:nvPicPr>
          <p:cNvPr id="309" name="Google Shape;309;p35"/>
          <p:cNvPicPr preferRelativeResize="0"/>
          <p:nvPr/>
        </p:nvPicPr>
        <p:blipFill rotWithShape="1">
          <a:blip r:embed="rId5">
            <a:alphaModFix/>
          </a:blip>
          <a:srcRect r="16888"/>
          <a:stretch/>
        </p:blipFill>
        <p:spPr>
          <a:xfrm>
            <a:off x="8284225" y="1691775"/>
            <a:ext cx="3583925" cy="26955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F9982"/>
        </a:solidFill>
        <a:effectLst/>
      </p:bgPr>
    </p:bg>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1140353" y="939384"/>
            <a:ext cx="9875520" cy="135636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200">
                <a:solidFill>
                  <a:schemeClr val="dk1"/>
                </a:solidFill>
                <a:latin typeface="Arial"/>
                <a:ea typeface="Arial"/>
                <a:cs typeface="Arial"/>
                <a:sym typeface="Arial"/>
              </a:rPr>
              <a:t>Stop…Review…Check…</a:t>
            </a:r>
            <a:br>
              <a:rPr lang="en-US" sz="3200">
                <a:solidFill>
                  <a:schemeClr val="dk1"/>
                </a:solidFill>
                <a:latin typeface="Arial"/>
                <a:ea typeface="Arial"/>
                <a:cs typeface="Arial"/>
                <a:sym typeface="Arial"/>
              </a:rPr>
            </a:br>
            <a:r>
              <a:rPr lang="en-US" sz="3200" i="1">
                <a:solidFill>
                  <a:schemeClr val="dk1"/>
                </a:solidFill>
                <a:latin typeface="Arial"/>
                <a:ea typeface="Arial"/>
                <a:cs typeface="Arial"/>
                <a:sym typeface="Arial"/>
              </a:rPr>
              <a:t>Turn to your partner and tell them the meaning of each word. Also give two examples of each.</a:t>
            </a:r>
            <a:endParaRPr sz="3200">
              <a:solidFill>
                <a:schemeClr val="dk1"/>
              </a:solidFill>
              <a:latin typeface="Arial"/>
              <a:ea typeface="Arial"/>
              <a:cs typeface="Arial"/>
              <a:sym typeface="Arial"/>
            </a:endParaRPr>
          </a:p>
        </p:txBody>
      </p:sp>
      <p:sp>
        <p:nvSpPr>
          <p:cNvPr id="315" name="Google Shape;315;p36"/>
          <p:cNvSpPr txBox="1">
            <a:spLocks noGrp="1"/>
          </p:cNvSpPr>
          <p:nvPr>
            <p:ph type="body" idx="1"/>
          </p:nvPr>
        </p:nvSpPr>
        <p:spPr>
          <a:xfrm>
            <a:off x="1140353" y="3209145"/>
            <a:ext cx="9872871" cy="2172325"/>
          </a:xfrm>
          <a:prstGeom prst="rect">
            <a:avLst/>
          </a:prstGeom>
          <a:noFill/>
          <a:ln>
            <a:noFill/>
          </a:ln>
        </p:spPr>
        <p:txBody>
          <a:bodyPr spcFirstLastPara="1" wrap="square" lIns="91425" tIns="45700" rIns="91425" bIns="45700" anchor="t" anchorCtr="0">
            <a:noAutofit/>
          </a:bodyPr>
          <a:lstStyle/>
          <a:p>
            <a:pPr marL="609585" lvl="0" indent="-426708" algn="ctr" rtl="0">
              <a:lnSpc>
                <a:spcPct val="90000"/>
              </a:lnSpc>
              <a:spcBef>
                <a:spcPts val="1400"/>
              </a:spcBef>
              <a:spcAft>
                <a:spcPts val="0"/>
              </a:spcAft>
              <a:buClr>
                <a:srgbClr val="5E568F"/>
              </a:buClr>
              <a:buSzPts val="1440"/>
              <a:buFont typeface="Arial"/>
              <a:buChar char="•"/>
            </a:pPr>
            <a:r>
              <a:rPr lang="en-US" sz="2800">
                <a:solidFill>
                  <a:srgbClr val="5E568F"/>
                </a:solidFill>
                <a:latin typeface="Arial"/>
                <a:ea typeface="Arial"/>
                <a:cs typeface="Arial"/>
                <a:sym typeface="Arial"/>
              </a:rPr>
              <a:t>Carnivore:</a:t>
            </a:r>
            <a:endParaRPr>
              <a:solidFill>
                <a:srgbClr val="5E568F"/>
              </a:solidFill>
              <a:latin typeface="Arial"/>
              <a:ea typeface="Arial"/>
              <a:cs typeface="Arial"/>
              <a:sym typeface="Arial"/>
            </a:endParaRPr>
          </a:p>
          <a:p>
            <a:pPr marL="609585" lvl="0" indent="-335268" algn="ctr" rtl="0">
              <a:lnSpc>
                <a:spcPct val="90000"/>
              </a:lnSpc>
              <a:spcBef>
                <a:spcPts val="1400"/>
              </a:spcBef>
              <a:spcAft>
                <a:spcPts val="0"/>
              </a:spcAft>
              <a:buSzPts val="1440"/>
              <a:buNone/>
            </a:pPr>
            <a:endParaRPr sz="2800">
              <a:solidFill>
                <a:srgbClr val="5E568F"/>
              </a:solidFill>
              <a:latin typeface="Arial"/>
              <a:ea typeface="Arial"/>
              <a:cs typeface="Arial"/>
              <a:sym typeface="Arial"/>
            </a:endParaRPr>
          </a:p>
          <a:p>
            <a:pPr marL="609585" lvl="0" indent="-426708" algn="ctr" rtl="0">
              <a:lnSpc>
                <a:spcPct val="90000"/>
              </a:lnSpc>
              <a:spcBef>
                <a:spcPts val="1400"/>
              </a:spcBef>
              <a:spcAft>
                <a:spcPts val="0"/>
              </a:spcAft>
              <a:buClr>
                <a:srgbClr val="5E568F"/>
              </a:buClr>
              <a:buSzPts val="1440"/>
              <a:buFont typeface="Arial"/>
              <a:buChar char="•"/>
            </a:pPr>
            <a:r>
              <a:rPr lang="en-US" sz="2800">
                <a:solidFill>
                  <a:srgbClr val="5E568F"/>
                </a:solidFill>
                <a:latin typeface="Arial"/>
                <a:ea typeface="Arial"/>
                <a:cs typeface="Arial"/>
                <a:sym typeface="Arial"/>
              </a:rPr>
              <a:t>Herbivore:</a:t>
            </a:r>
            <a:endParaRPr>
              <a:solidFill>
                <a:srgbClr val="5E568F"/>
              </a:solidFill>
              <a:latin typeface="Arial"/>
              <a:ea typeface="Arial"/>
              <a:cs typeface="Arial"/>
              <a:sym typeface="Arial"/>
            </a:endParaRPr>
          </a:p>
          <a:p>
            <a:pPr marL="609585" lvl="0" indent="-335268" algn="ctr" rtl="0">
              <a:lnSpc>
                <a:spcPct val="90000"/>
              </a:lnSpc>
              <a:spcBef>
                <a:spcPts val="1400"/>
              </a:spcBef>
              <a:spcAft>
                <a:spcPts val="0"/>
              </a:spcAft>
              <a:buSzPts val="1440"/>
              <a:buNone/>
            </a:pPr>
            <a:endParaRPr sz="2800">
              <a:solidFill>
                <a:srgbClr val="5E568F"/>
              </a:solidFill>
              <a:latin typeface="Arial"/>
              <a:ea typeface="Arial"/>
              <a:cs typeface="Arial"/>
              <a:sym typeface="Arial"/>
            </a:endParaRPr>
          </a:p>
          <a:p>
            <a:pPr marL="609585" lvl="0" indent="-426708" algn="ctr" rtl="0">
              <a:lnSpc>
                <a:spcPct val="90000"/>
              </a:lnSpc>
              <a:spcBef>
                <a:spcPts val="1400"/>
              </a:spcBef>
              <a:spcAft>
                <a:spcPts val="0"/>
              </a:spcAft>
              <a:buClr>
                <a:srgbClr val="5E568F"/>
              </a:buClr>
              <a:buSzPts val="1440"/>
              <a:buFont typeface="Arial"/>
              <a:buChar char="•"/>
            </a:pPr>
            <a:r>
              <a:rPr lang="en-US" sz="2800">
                <a:solidFill>
                  <a:srgbClr val="5E568F"/>
                </a:solidFill>
                <a:latin typeface="Arial"/>
                <a:ea typeface="Arial"/>
                <a:cs typeface="Arial"/>
                <a:sym typeface="Arial"/>
              </a:rPr>
              <a:t>Omnivore: </a:t>
            </a:r>
            <a:endParaRPr>
              <a:solidFill>
                <a:srgbClr val="5E568F"/>
              </a:solidFill>
              <a:latin typeface="Arial"/>
              <a:ea typeface="Arial"/>
              <a:cs typeface="Arial"/>
              <a:sym typeface="Arial"/>
            </a:endParaRPr>
          </a:p>
        </p:txBody>
      </p:sp>
      <p:sp>
        <p:nvSpPr>
          <p:cNvPr id="316" name="Google Shape;316;p36"/>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317" name="Google Shape;317;p36"/>
          <p:cNvPicPr preferRelativeResize="0"/>
          <p:nvPr/>
        </p:nvPicPr>
        <p:blipFill>
          <a:blip r:embed="rId3">
            <a:alphaModFix/>
          </a:blip>
          <a:stretch>
            <a:fillRect/>
          </a:stretch>
        </p:blipFill>
        <p:spPr>
          <a:xfrm>
            <a:off x="10130725" y="4838800"/>
            <a:ext cx="1824901" cy="1824901"/>
          </a:xfrm>
          <a:prstGeom prst="rect">
            <a:avLst/>
          </a:prstGeom>
          <a:noFill/>
          <a:ln>
            <a:noFill/>
          </a:ln>
        </p:spPr>
      </p:pic>
      <p:pic>
        <p:nvPicPr>
          <p:cNvPr id="318" name="Google Shape;318;p36"/>
          <p:cNvPicPr preferRelativeResize="0"/>
          <p:nvPr/>
        </p:nvPicPr>
        <p:blipFill>
          <a:blip r:embed="rId3">
            <a:alphaModFix/>
          </a:blip>
          <a:stretch>
            <a:fillRect/>
          </a:stretch>
        </p:blipFill>
        <p:spPr>
          <a:xfrm flipH="1">
            <a:off x="244950" y="4838800"/>
            <a:ext cx="1824901" cy="1824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animEffect transition="in" filter="fade">
                                      <p:cBhvr>
                                        <p:cTn id="7" dur="500"/>
                                        <p:tgtEl>
                                          <p:spTgt spid="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xEl>
                                              <p:pRg st="1" end="1"/>
                                            </p:txEl>
                                          </p:spTgt>
                                        </p:tgtEl>
                                        <p:attrNameLst>
                                          <p:attrName>style.visibility</p:attrName>
                                        </p:attrNameLst>
                                      </p:cBhvr>
                                      <p:to>
                                        <p:strVal val="visible"/>
                                      </p:to>
                                    </p:set>
                                    <p:animEffect transition="in" filter="fade">
                                      <p:cBhvr>
                                        <p:cTn id="12" dur="500"/>
                                        <p:tgtEl>
                                          <p:spTgt spid="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5">
                                            <p:txEl>
                                              <p:pRg st="2" end="2"/>
                                            </p:txEl>
                                          </p:spTgt>
                                        </p:tgtEl>
                                        <p:attrNameLst>
                                          <p:attrName>style.visibility</p:attrName>
                                        </p:attrNameLst>
                                      </p:cBhvr>
                                      <p:to>
                                        <p:strVal val="visible"/>
                                      </p:to>
                                    </p:set>
                                    <p:animEffect transition="in" filter="fade">
                                      <p:cBhvr>
                                        <p:cTn id="17" dur="500"/>
                                        <p:tgtEl>
                                          <p:spTgt spid="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5">
                                            <p:txEl>
                                              <p:pRg st="3" end="3"/>
                                            </p:txEl>
                                          </p:spTgt>
                                        </p:tgtEl>
                                        <p:attrNameLst>
                                          <p:attrName>style.visibility</p:attrName>
                                        </p:attrNameLst>
                                      </p:cBhvr>
                                      <p:to>
                                        <p:strVal val="visible"/>
                                      </p:to>
                                    </p:set>
                                    <p:animEffect transition="in" filter="fade">
                                      <p:cBhvr>
                                        <p:cTn id="22" dur="500"/>
                                        <p:tgtEl>
                                          <p:spTgt spid="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5">
                                            <p:txEl>
                                              <p:pRg st="4" end="4"/>
                                            </p:txEl>
                                          </p:spTgt>
                                        </p:tgtEl>
                                        <p:attrNameLst>
                                          <p:attrName>style.visibility</p:attrName>
                                        </p:attrNameLst>
                                      </p:cBhvr>
                                      <p:to>
                                        <p:strVal val="visible"/>
                                      </p:to>
                                    </p:set>
                                    <p:animEffect transition="in" filter="fade">
                                      <p:cBhvr>
                                        <p:cTn id="27" dur="500"/>
                                        <p:tgtEl>
                                          <p:spTgt spid="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8917B"/>
        </a:solidFill>
        <a:effectLst/>
      </p:bgPr>
    </p:bg>
    <p:spTree>
      <p:nvGrpSpPr>
        <p:cNvPr id="1" name="Shape 322"/>
        <p:cNvGrpSpPr/>
        <p:nvPr/>
      </p:nvGrpSpPr>
      <p:grpSpPr>
        <a:xfrm>
          <a:off x="0" y="0"/>
          <a:ext cx="0" cy="0"/>
          <a:chOff x="0" y="0"/>
          <a:chExt cx="0" cy="0"/>
        </a:xfrm>
      </p:grpSpPr>
      <p:sp>
        <p:nvSpPr>
          <p:cNvPr id="323" name="Google Shape;323;p37"/>
          <p:cNvSpPr txBox="1">
            <a:spLocks noGrp="1"/>
          </p:cNvSpPr>
          <p:nvPr>
            <p:ph type="title"/>
          </p:nvPr>
        </p:nvSpPr>
        <p:spPr>
          <a:xfrm>
            <a:off x="384900" y="344050"/>
            <a:ext cx="4468800" cy="135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400" b="1">
                <a:solidFill>
                  <a:srgbClr val="625995"/>
                </a:solidFill>
                <a:latin typeface="Arial"/>
                <a:ea typeface="Arial"/>
                <a:cs typeface="Arial"/>
                <a:sym typeface="Arial"/>
              </a:rPr>
              <a:t>Decomposers</a:t>
            </a:r>
            <a:r>
              <a:rPr lang="en-US" sz="4400">
                <a:solidFill>
                  <a:srgbClr val="625995"/>
                </a:solidFill>
                <a:latin typeface="Arial"/>
                <a:ea typeface="Arial"/>
                <a:cs typeface="Arial"/>
                <a:sym typeface="Arial"/>
              </a:rPr>
              <a:t> </a:t>
            </a:r>
            <a:endParaRPr>
              <a:solidFill>
                <a:srgbClr val="625995"/>
              </a:solidFill>
              <a:latin typeface="Arial"/>
              <a:ea typeface="Arial"/>
              <a:cs typeface="Arial"/>
              <a:sym typeface="Arial"/>
            </a:endParaRPr>
          </a:p>
        </p:txBody>
      </p:sp>
      <p:sp>
        <p:nvSpPr>
          <p:cNvPr id="324" name="Google Shape;324;p37"/>
          <p:cNvSpPr txBox="1">
            <a:spLocks noGrp="1"/>
          </p:cNvSpPr>
          <p:nvPr>
            <p:ph type="body" idx="1"/>
          </p:nvPr>
        </p:nvSpPr>
        <p:spPr>
          <a:xfrm>
            <a:off x="0" y="1604427"/>
            <a:ext cx="6324600" cy="4191000"/>
          </a:xfrm>
          <a:prstGeom prst="rect">
            <a:avLst/>
          </a:prstGeom>
          <a:noFill/>
          <a:ln>
            <a:noFill/>
          </a:ln>
        </p:spPr>
        <p:txBody>
          <a:bodyPr spcFirstLastPara="1" wrap="square" lIns="91425" tIns="45700" rIns="91425" bIns="45700" anchor="t" anchorCtr="0">
            <a:noAutofit/>
          </a:bodyPr>
          <a:lstStyle/>
          <a:p>
            <a:pPr marL="609584" lvl="0" indent="-474968" algn="l" rtl="0">
              <a:lnSpc>
                <a:spcPct val="90000"/>
              </a:lnSpc>
              <a:spcBef>
                <a:spcPts val="1400"/>
              </a:spcBef>
              <a:spcAft>
                <a:spcPts val="0"/>
              </a:spcAft>
              <a:buClr>
                <a:schemeClr val="dk1"/>
              </a:buClr>
              <a:buSzPts val="2200"/>
              <a:buFont typeface="Arial"/>
              <a:buChar char="•"/>
            </a:pPr>
            <a:r>
              <a:rPr lang="en-US" sz="2200">
                <a:solidFill>
                  <a:srgbClr val="A1C2A2"/>
                </a:solidFill>
                <a:latin typeface="Arial"/>
                <a:ea typeface="Arial"/>
                <a:cs typeface="Arial"/>
                <a:sym typeface="Arial"/>
              </a:rPr>
              <a:t>Decomposers</a:t>
            </a:r>
            <a:r>
              <a:rPr lang="en-US" sz="2200">
                <a:solidFill>
                  <a:schemeClr val="dk1"/>
                </a:solidFill>
                <a:latin typeface="Arial"/>
                <a:ea typeface="Arial"/>
                <a:cs typeface="Arial"/>
                <a:sym typeface="Arial"/>
              </a:rPr>
              <a:t> are living things that break down dead plants or animals, returning the nutrients to the soil. </a:t>
            </a:r>
            <a:endParaRPr sz="22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200">
              <a:solidFill>
                <a:schemeClr val="dk1"/>
              </a:solidFill>
              <a:latin typeface="Arial"/>
              <a:ea typeface="Arial"/>
              <a:cs typeface="Arial"/>
              <a:sym typeface="Arial"/>
            </a:endParaRPr>
          </a:p>
          <a:p>
            <a:pPr marL="609585" lvl="0" indent="-474968" algn="l" rtl="0">
              <a:lnSpc>
                <a:spcPct val="90000"/>
              </a:lnSpc>
              <a:spcBef>
                <a:spcPts val="1400"/>
              </a:spcBef>
              <a:spcAft>
                <a:spcPts val="0"/>
              </a:spcAft>
              <a:buClr>
                <a:schemeClr val="dk1"/>
              </a:buClr>
              <a:buSzPts val="2200"/>
              <a:buFont typeface="Arial"/>
              <a:buChar char="•"/>
            </a:pPr>
            <a:r>
              <a:rPr lang="en-US" sz="2200">
                <a:solidFill>
                  <a:schemeClr val="dk1"/>
                </a:solidFill>
                <a:latin typeface="Arial"/>
                <a:ea typeface="Arial"/>
                <a:cs typeface="Arial"/>
                <a:sym typeface="Arial"/>
              </a:rPr>
              <a:t>Examples:</a:t>
            </a:r>
            <a:endParaRPr sz="2200" b="1" u="sng">
              <a:solidFill>
                <a:schemeClr val="dk1"/>
              </a:solidFill>
              <a:latin typeface="Arial"/>
              <a:ea typeface="Arial"/>
              <a:cs typeface="Arial"/>
              <a:sym typeface="Arial"/>
            </a:endParaRPr>
          </a:p>
          <a:p>
            <a:pPr marL="1219170" lvl="1" indent="-474968" algn="l" rtl="0">
              <a:lnSpc>
                <a:spcPct val="90000"/>
              </a:lnSpc>
              <a:spcBef>
                <a:spcPts val="200"/>
              </a:spcBef>
              <a:spcAft>
                <a:spcPts val="0"/>
              </a:spcAft>
              <a:buClr>
                <a:schemeClr val="dk1"/>
              </a:buClr>
              <a:buSzPts val="2200"/>
              <a:buFont typeface="Arial"/>
              <a:buChar char="•"/>
            </a:pPr>
            <a:r>
              <a:rPr lang="en-US" sz="2200" b="1">
                <a:solidFill>
                  <a:schemeClr val="dk1"/>
                </a:solidFill>
                <a:latin typeface="Arial"/>
                <a:ea typeface="Arial"/>
                <a:cs typeface="Arial"/>
                <a:sym typeface="Arial"/>
              </a:rPr>
              <a:t>Mushrooms</a:t>
            </a:r>
            <a:endParaRPr sz="2200">
              <a:solidFill>
                <a:schemeClr val="dk1"/>
              </a:solidFill>
              <a:latin typeface="Arial"/>
              <a:ea typeface="Arial"/>
              <a:cs typeface="Arial"/>
              <a:sym typeface="Arial"/>
            </a:endParaRPr>
          </a:p>
          <a:p>
            <a:pPr marL="1219170" lvl="1" indent="-474968" algn="l" rtl="0">
              <a:lnSpc>
                <a:spcPct val="90000"/>
              </a:lnSpc>
              <a:spcBef>
                <a:spcPts val="200"/>
              </a:spcBef>
              <a:spcAft>
                <a:spcPts val="0"/>
              </a:spcAft>
              <a:buClr>
                <a:schemeClr val="dk1"/>
              </a:buClr>
              <a:buSzPts val="2200"/>
              <a:buFont typeface="Arial"/>
              <a:buChar char="•"/>
            </a:pPr>
            <a:r>
              <a:rPr lang="en-US" sz="2200" b="1">
                <a:solidFill>
                  <a:schemeClr val="dk1"/>
                </a:solidFill>
                <a:latin typeface="Arial"/>
                <a:ea typeface="Arial"/>
                <a:cs typeface="Arial"/>
                <a:sym typeface="Arial"/>
              </a:rPr>
              <a:t>Worms</a:t>
            </a:r>
            <a:endParaRPr sz="2200">
              <a:solidFill>
                <a:schemeClr val="dk1"/>
              </a:solidFill>
              <a:latin typeface="Arial"/>
              <a:ea typeface="Arial"/>
              <a:cs typeface="Arial"/>
              <a:sym typeface="Arial"/>
            </a:endParaRPr>
          </a:p>
          <a:p>
            <a:pPr marL="1219170" lvl="1" indent="-474968" algn="l" rtl="0">
              <a:lnSpc>
                <a:spcPct val="90000"/>
              </a:lnSpc>
              <a:spcBef>
                <a:spcPts val="200"/>
              </a:spcBef>
              <a:spcAft>
                <a:spcPts val="0"/>
              </a:spcAft>
              <a:buClr>
                <a:schemeClr val="dk1"/>
              </a:buClr>
              <a:buSzPts val="2200"/>
              <a:buFont typeface="Arial"/>
              <a:buChar char="•"/>
            </a:pPr>
            <a:r>
              <a:rPr lang="en-US" sz="2200" b="1">
                <a:solidFill>
                  <a:schemeClr val="dk1"/>
                </a:solidFill>
                <a:latin typeface="Arial"/>
                <a:ea typeface="Arial"/>
                <a:cs typeface="Arial"/>
                <a:sym typeface="Arial"/>
              </a:rPr>
              <a:t>Bugs</a:t>
            </a:r>
            <a:endParaRPr sz="2200">
              <a:solidFill>
                <a:schemeClr val="dk1"/>
              </a:solidFill>
              <a:latin typeface="Arial"/>
              <a:ea typeface="Arial"/>
              <a:cs typeface="Arial"/>
              <a:sym typeface="Arial"/>
            </a:endParaRPr>
          </a:p>
        </p:txBody>
      </p:sp>
      <p:pic>
        <p:nvPicPr>
          <p:cNvPr id="325" name="Google Shape;325;p37"/>
          <p:cNvPicPr preferRelativeResize="0"/>
          <p:nvPr/>
        </p:nvPicPr>
        <p:blipFill rotWithShape="1">
          <a:blip r:embed="rId3">
            <a:alphaModFix/>
          </a:blip>
          <a:srcRect/>
          <a:stretch/>
        </p:blipFill>
        <p:spPr>
          <a:xfrm>
            <a:off x="6091239" y="3424239"/>
            <a:ext cx="9525" cy="9525"/>
          </a:xfrm>
          <a:prstGeom prst="rect">
            <a:avLst/>
          </a:prstGeom>
          <a:noFill/>
          <a:ln>
            <a:noFill/>
          </a:ln>
        </p:spPr>
      </p:pic>
      <p:pic>
        <p:nvPicPr>
          <p:cNvPr id="326" name="Google Shape;326;p37"/>
          <p:cNvPicPr preferRelativeResize="0"/>
          <p:nvPr/>
        </p:nvPicPr>
        <p:blipFill rotWithShape="1">
          <a:blip r:embed="rId3">
            <a:alphaModFix/>
          </a:blip>
          <a:srcRect/>
          <a:stretch/>
        </p:blipFill>
        <p:spPr>
          <a:xfrm>
            <a:off x="6091239" y="3424239"/>
            <a:ext cx="9525" cy="9525"/>
          </a:xfrm>
          <a:prstGeom prst="rect">
            <a:avLst/>
          </a:prstGeom>
          <a:noFill/>
          <a:ln>
            <a:noFill/>
          </a:ln>
        </p:spPr>
      </p:pic>
      <p:sp>
        <p:nvSpPr>
          <p:cNvPr id="327" name="Google Shape;327;p37"/>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328" name="Google Shape;328;p37"/>
          <p:cNvPicPr preferRelativeResize="0"/>
          <p:nvPr/>
        </p:nvPicPr>
        <p:blipFill>
          <a:blip r:embed="rId4">
            <a:alphaModFix/>
          </a:blip>
          <a:stretch>
            <a:fillRect/>
          </a:stretch>
        </p:blipFill>
        <p:spPr>
          <a:xfrm>
            <a:off x="7904575" y="344049"/>
            <a:ext cx="3815950" cy="2537600"/>
          </a:xfrm>
          <a:prstGeom prst="rect">
            <a:avLst/>
          </a:prstGeom>
          <a:noFill/>
          <a:ln>
            <a:noFill/>
          </a:ln>
        </p:spPr>
      </p:pic>
      <p:sp>
        <p:nvSpPr>
          <p:cNvPr id="329" name="Google Shape;329;p37"/>
          <p:cNvSpPr txBox="1"/>
          <p:nvPr/>
        </p:nvSpPr>
        <p:spPr>
          <a:xfrm>
            <a:off x="8515150" y="2802825"/>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Millipede</a:t>
            </a:r>
            <a:endParaRPr sz="1800"/>
          </a:p>
        </p:txBody>
      </p:sp>
      <p:pic>
        <p:nvPicPr>
          <p:cNvPr id="330" name="Google Shape;330;p37"/>
          <p:cNvPicPr preferRelativeResize="0"/>
          <p:nvPr/>
        </p:nvPicPr>
        <p:blipFill>
          <a:blip r:embed="rId5">
            <a:alphaModFix/>
          </a:blip>
          <a:stretch>
            <a:fillRect/>
          </a:stretch>
        </p:blipFill>
        <p:spPr>
          <a:xfrm>
            <a:off x="5631025" y="3115949"/>
            <a:ext cx="2494225" cy="2994225"/>
          </a:xfrm>
          <a:prstGeom prst="rect">
            <a:avLst/>
          </a:prstGeom>
          <a:noFill/>
          <a:ln>
            <a:noFill/>
          </a:ln>
        </p:spPr>
      </p:pic>
      <p:sp>
        <p:nvSpPr>
          <p:cNvPr id="331" name="Google Shape;331;p37"/>
          <p:cNvSpPr txBox="1"/>
          <p:nvPr/>
        </p:nvSpPr>
        <p:spPr>
          <a:xfrm>
            <a:off x="5431988" y="6110175"/>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Desert Mushroom</a:t>
            </a:r>
            <a:endParaRPr sz="1800"/>
          </a:p>
        </p:txBody>
      </p:sp>
      <p:pic>
        <p:nvPicPr>
          <p:cNvPr id="332" name="Google Shape;332;p37"/>
          <p:cNvPicPr preferRelativeResize="0"/>
          <p:nvPr/>
        </p:nvPicPr>
        <p:blipFill>
          <a:blip r:embed="rId6">
            <a:alphaModFix/>
          </a:blip>
          <a:stretch>
            <a:fillRect/>
          </a:stretch>
        </p:blipFill>
        <p:spPr>
          <a:xfrm>
            <a:off x="8818738" y="3200625"/>
            <a:ext cx="2285100" cy="3046800"/>
          </a:xfrm>
          <a:prstGeom prst="rect">
            <a:avLst/>
          </a:prstGeom>
          <a:noFill/>
          <a:ln>
            <a:noFill/>
          </a:ln>
        </p:spPr>
      </p:pic>
      <p:sp>
        <p:nvSpPr>
          <p:cNvPr id="333" name="Google Shape;333;p37"/>
          <p:cNvSpPr txBox="1"/>
          <p:nvPr/>
        </p:nvSpPr>
        <p:spPr>
          <a:xfrm>
            <a:off x="8515138" y="6247425"/>
            <a:ext cx="289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Fig Beetle</a:t>
            </a:r>
            <a:endParaRPr sz="1800"/>
          </a:p>
        </p:txBody>
      </p:sp>
      <p:pic>
        <p:nvPicPr>
          <p:cNvPr id="334" name="Google Shape;334;p37"/>
          <p:cNvPicPr preferRelativeResize="0"/>
          <p:nvPr/>
        </p:nvPicPr>
        <p:blipFill>
          <a:blip r:embed="rId7">
            <a:alphaModFix/>
          </a:blip>
          <a:stretch>
            <a:fillRect/>
          </a:stretch>
        </p:blipFill>
        <p:spPr>
          <a:xfrm>
            <a:off x="244952" y="5057000"/>
            <a:ext cx="5113022" cy="1356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9927B"/>
        </a:solidFill>
        <a:effectLst/>
      </p:bgPr>
    </p:bg>
    <p:spTree>
      <p:nvGrpSpPr>
        <p:cNvPr id="1" name="Shape 338"/>
        <p:cNvGrpSpPr/>
        <p:nvPr/>
      </p:nvGrpSpPr>
      <p:grpSpPr>
        <a:xfrm>
          <a:off x="0" y="0"/>
          <a:ext cx="0" cy="0"/>
          <a:chOff x="0" y="0"/>
          <a:chExt cx="0" cy="0"/>
        </a:xfrm>
      </p:grpSpPr>
      <p:sp>
        <p:nvSpPr>
          <p:cNvPr id="339" name="Google Shape;339;p38"/>
          <p:cNvSpPr txBox="1">
            <a:spLocks noGrp="1"/>
          </p:cNvSpPr>
          <p:nvPr>
            <p:ph type="title"/>
          </p:nvPr>
        </p:nvSpPr>
        <p:spPr>
          <a:xfrm>
            <a:off x="1785150" y="428925"/>
            <a:ext cx="8621700" cy="167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400" b="1">
                <a:solidFill>
                  <a:srgbClr val="675E9C"/>
                </a:solidFill>
                <a:latin typeface="Arial"/>
                <a:ea typeface="Arial"/>
                <a:cs typeface="Arial"/>
                <a:sym typeface="Arial"/>
              </a:rPr>
              <a:t>What would the world look like without decomposers?</a:t>
            </a:r>
            <a:endParaRPr sz="4400" b="1">
              <a:solidFill>
                <a:srgbClr val="675E9C"/>
              </a:solidFill>
              <a:latin typeface="Arial"/>
              <a:ea typeface="Arial"/>
              <a:cs typeface="Arial"/>
              <a:sym typeface="Arial"/>
            </a:endParaRPr>
          </a:p>
        </p:txBody>
      </p:sp>
      <p:sp>
        <p:nvSpPr>
          <p:cNvPr id="340" name="Google Shape;340;p38"/>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341" name="Google Shape;341;p38"/>
          <p:cNvPicPr preferRelativeResize="0"/>
          <p:nvPr/>
        </p:nvPicPr>
        <p:blipFill>
          <a:blip r:embed="rId3">
            <a:alphaModFix/>
          </a:blip>
          <a:stretch>
            <a:fillRect/>
          </a:stretch>
        </p:blipFill>
        <p:spPr>
          <a:xfrm>
            <a:off x="2948726" y="2105325"/>
            <a:ext cx="6294550" cy="354292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F9A82"/>
        </a:solidFill>
        <a:effectLst/>
      </p:bgPr>
    </p:bg>
    <p:spTree>
      <p:nvGrpSpPr>
        <p:cNvPr id="1" name="Shape 346"/>
        <p:cNvGrpSpPr/>
        <p:nvPr/>
      </p:nvGrpSpPr>
      <p:grpSpPr>
        <a:xfrm>
          <a:off x="0" y="0"/>
          <a:ext cx="0" cy="0"/>
          <a:chOff x="0" y="0"/>
          <a:chExt cx="0" cy="0"/>
        </a:xfrm>
      </p:grpSpPr>
      <p:sp>
        <p:nvSpPr>
          <p:cNvPr id="347" name="Google Shape;347;p39"/>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sp>
        <p:nvSpPr>
          <p:cNvPr id="348" name="Google Shape;348;p39"/>
          <p:cNvSpPr txBox="1"/>
          <p:nvPr/>
        </p:nvSpPr>
        <p:spPr>
          <a:xfrm>
            <a:off x="2543550" y="415650"/>
            <a:ext cx="71049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solidFill>
                  <a:srgbClr val="7369AF"/>
                </a:solidFill>
              </a:rPr>
              <a:t>What did I learn?</a:t>
            </a:r>
            <a:endParaRPr sz="4400" b="1">
              <a:solidFill>
                <a:srgbClr val="7369AF"/>
              </a:solidFill>
            </a:endParaRPr>
          </a:p>
        </p:txBody>
      </p:sp>
      <p:sp>
        <p:nvSpPr>
          <p:cNvPr id="349" name="Google Shape;349;p39"/>
          <p:cNvSpPr txBox="1"/>
          <p:nvPr/>
        </p:nvSpPr>
        <p:spPr>
          <a:xfrm>
            <a:off x="4039475" y="2259150"/>
            <a:ext cx="78972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Work in pairs to write:</a:t>
            </a:r>
            <a:endParaRPr sz="2200"/>
          </a:p>
          <a:p>
            <a:pPr marL="457200" lvl="0" indent="-368300" algn="ctr" rtl="0">
              <a:spcBef>
                <a:spcPts val="0"/>
              </a:spcBef>
              <a:spcAft>
                <a:spcPts val="0"/>
              </a:spcAft>
              <a:buSzPts val="2200"/>
              <a:buChar char="●"/>
            </a:pPr>
            <a:r>
              <a:rPr lang="en-US" sz="2200"/>
              <a:t>The definition of each role</a:t>
            </a:r>
            <a:endParaRPr sz="2200"/>
          </a:p>
          <a:p>
            <a:pPr marL="457200" lvl="0" indent="-368300" algn="ctr" rtl="0">
              <a:spcBef>
                <a:spcPts val="0"/>
              </a:spcBef>
              <a:spcAft>
                <a:spcPts val="0"/>
              </a:spcAft>
              <a:buSzPts val="2200"/>
              <a:buChar char="●"/>
            </a:pPr>
            <a:r>
              <a:rPr lang="en-US" sz="2200"/>
              <a:t>An example from the Sonoran Desert</a:t>
            </a:r>
            <a:endParaRPr sz="2200"/>
          </a:p>
          <a:p>
            <a:pPr marL="457200" lvl="0" indent="-368300" algn="ctr" rtl="0">
              <a:spcBef>
                <a:spcPts val="0"/>
              </a:spcBef>
              <a:spcAft>
                <a:spcPts val="0"/>
              </a:spcAft>
              <a:buSzPts val="2200"/>
              <a:buChar char="●"/>
            </a:pPr>
            <a:r>
              <a:rPr lang="en-US" sz="2200"/>
              <a:t>An example from somewhere else around the world.</a:t>
            </a:r>
            <a:endParaRPr sz="2200"/>
          </a:p>
        </p:txBody>
      </p:sp>
      <p:sp>
        <p:nvSpPr>
          <p:cNvPr id="350" name="Google Shape;350;p39"/>
          <p:cNvSpPr txBox="1"/>
          <p:nvPr/>
        </p:nvSpPr>
        <p:spPr>
          <a:xfrm>
            <a:off x="4435625" y="4218000"/>
            <a:ext cx="7104900" cy="1200600"/>
          </a:xfrm>
          <a:prstGeom prst="rect">
            <a:avLst/>
          </a:prstGeom>
          <a:noFill/>
          <a:ln w="28575" cap="flat" cmpd="sng">
            <a:solidFill>
              <a:srgbClr val="A0C0A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Extension: If you have time, add more examples to each role and start thinking about how these roles work together in the Sonoran Desert Ecosystem.</a:t>
            </a:r>
            <a:endParaRPr sz="2200"/>
          </a:p>
        </p:txBody>
      </p:sp>
      <p:pic>
        <p:nvPicPr>
          <p:cNvPr id="351" name="Google Shape;351;p39"/>
          <p:cNvPicPr preferRelativeResize="0"/>
          <p:nvPr/>
        </p:nvPicPr>
        <p:blipFill>
          <a:blip r:embed="rId3">
            <a:alphaModFix/>
          </a:blip>
          <a:stretch>
            <a:fillRect/>
          </a:stretch>
        </p:blipFill>
        <p:spPr>
          <a:xfrm>
            <a:off x="455650" y="1259525"/>
            <a:ext cx="3695800" cy="4786850"/>
          </a:xfrm>
          <a:prstGeom prst="rect">
            <a:avLst/>
          </a:prstGeom>
          <a:noFill/>
          <a:ln>
            <a:noFill/>
          </a:ln>
        </p:spPr>
      </p:pic>
      <p:pic>
        <p:nvPicPr>
          <p:cNvPr id="352" name="Google Shape;352;p39"/>
          <p:cNvPicPr preferRelativeResize="0"/>
          <p:nvPr/>
        </p:nvPicPr>
        <p:blipFill>
          <a:blip r:embed="rId4">
            <a:alphaModFix/>
          </a:blip>
          <a:stretch>
            <a:fillRect/>
          </a:stretch>
        </p:blipFill>
        <p:spPr>
          <a:xfrm>
            <a:off x="9800850" y="152400"/>
            <a:ext cx="1954351" cy="1954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8D77"/>
        </a:solidFill>
        <a:effectLst/>
      </p:bgPr>
    </p:bg>
    <p:spTree>
      <p:nvGrpSpPr>
        <p:cNvPr id="1" name="Shape 356"/>
        <p:cNvGrpSpPr/>
        <p:nvPr/>
      </p:nvGrpSpPr>
      <p:grpSpPr>
        <a:xfrm>
          <a:off x="0" y="0"/>
          <a:ext cx="0" cy="0"/>
          <a:chOff x="0" y="0"/>
          <a:chExt cx="0" cy="0"/>
        </a:xfrm>
      </p:grpSpPr>
      <p:sp>
        <p:nvSpPr>
          <p:cNvPr id="357" name="Google Shape;357;p4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F0CA8"/>
              </a:buClr>
              <a:buSzPts val="2800"/>
              <a:buNone/>
            </a:pPr>
            <a:r>
              <a:rPr lang="en-US" sz="4400" b="1">
                <a:solidFill>
                  <a:srgbClr val="625995"/>
                </a:solidFill>
                <a:latin typeface="Arial"/>
                <a:ea typeface="Arial"/>
                <a:cs typeface="Arial"/>
                <a:sym typeface="Arial"/>
              </a:rPr>
              <a:t>Revisit your poster</a:t>
            </a:r>
            <a:endParaRPr sz="4400" b="1">
              <a:solidFill>
                <a:srgbClr val="625995"/>
              </a:solidFill>
              <a:latin typeface="Arial"/>
              <a:ea typeface="Arial"/>
              <a:cs typeface="Arial"/>
              <a:sym typeface="Arial"/>
            </a:endParaRPr>
          </a:p>
        </p:txBody>
      </p:sp>
      <p:sp>
        <p:nvSpPr>
          <p:cNvPr id="358" name="Google Shape;358;p40"/>
          <p:cNvSpPr txBox="1">
            <a:spLocks noGrp="1"/>
          </p:cNvSpPr>
          <p:nvPr>
            <p:ph type="body" idx="1"/>
          </p:nvPr>
        </p:nvSpPr>
        <p:spPr>
          <a:xfrm>
            <a:off x="415600" y="2122258"/>
            <a:ext cx="11612700" cy="45771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1800"/>
              <a:buNone/>
            </a:pPr>
            <a:r>
              <a:rPr lang="en-US" sz="2200">
                <a:solidFill>
                  <a:srgbClr val="000000"/>
                </a:solidFill>
                <a:latin typeface="Arial"/>
                <a:ea typeface="Arial"/>
                <a:cs typeface="Arial"/>
                <a:sym typeface="Arial"/>
              </a:rPr>
              <a:t>Now that we know what producers, consumers, and decomposers are, we will revisit our initial sort.</a:t>
            </a:r>
            <a:endParaRPr sz="2200">
              <a:solidFill>
                <a:srgbClr val="000000"/>
              </a:solidFill>
              <a:latin typeface="Arial"/>
              <a:ea typeface="Arial"/>
              <a:cs typeface="Arial"/>
              <a:sym typeface="Arial"/>
            </a:endParaRPr>
          </a:p>
          <a:p>
            <a:pPr marL="0" lvl="0" indent="0" algn="l" rtl="0">
              <a:lnSpc>
                <a:spcPct val="90000"/>
              </a:lnSpc>
              <a:spcBef>
                <a:spcPts val="2133"/>
              </a:spcBef>
              <a:spcAft>
                <a:spcPts val="0"/>
              </a:spcAft>
              <a:buSzPts val="1800"/>
              <a:buNone/>
            </a:pPr>
            <a:r>
              <a:rPr lang="en-US" sz="2200">
                <a:solidFill>
                  <a:srgbClr val="000000"/>
                </a:solidFill>
                <a:latin typeface="Arial"/>
                <a:ea typeface="Arial"/>
                <a:cs typeface="Arial"/>
                <a:sym typeface="Arial"/>
              </a:rPr>
              <a:t>You will have a chance to:</a:t>
            </a:r>
            <a:endParaRPr sz="2200">
              <a:solidFill>
                <a:srgbClr val="000000"/>
              </a:solidFill>
              <a:latin typeface="Arial"/>
              <a:ea typeface="Arial"/>
              <a:cs typeface="Arial"/>
              <a:sym typeface="Arial"/>
            </a:endParaRPr>
          </a:p>
          <a:p>
            <a:pPr marL="380989" lvl="0" indent="-406389" algn="l" rtl="0">
              <a:lnSpc>
                <a:spcPct val="90000"/>
              </a:lnSpc>
              <a:spcBef>
                <a:spcPts val="2133"/>
              </a:spcBef>
              <a:spcAft>
                <a:spcPts val="0"/>
              </a:spcAft>
              <a:buClr>
                <a:srgbClr val="675E9C"/>
              </a:buClr>
              <a:buSzPts val="2200"/>
              <a:buFont typeface="Arial"/>
              <a:buChar char="❑"/>
            </a:pPr>
            <a:r>
              <a:rPr lang="en-US" sz="2200">
                <a:solidFill>
                  <a:srgbClr val="675E9C"/>
                </a:solidFill>
                <a:latin typeface="Arial"/>
                <a:ea typeface="Arial"/>
                <a:cs typeface="Arial"/>
                <a:sym typeface="Arial"/>
              </a:rPr>
              <a:t>Revise your original definitions</a:t>
            </a:r>
            <a:endParaRPr sz="2200">
              <a:solidFill>
                <a:srgbClr val="675E9C"/>
              </a:solidFill>
              <a:latin typeface="Arial"/>
              <a:ea typeface="Arial"/>
              <a:cs typeface="Arial"/>
              <a:sym typeface="Arial"/>
            </a:endParaRPr>
          </a:p>
          <a:p>
            <a:pPr marL="380990" lvl="0" indent="-406390" algn="l" rtl="0">
              <a:lnSpc>
                <a:spcPct val="90000"/>
              </a:lnSpc>
              <a:spcBef>
                <a:spcPts val="2133"/>
              </a:spcBef>
              <a:spcAft>
                <a:spcPts val="0"/>
              </a:spcAft>
              <a:buClr>
                <a:srgbClr val="675E9C"/>
              </a:buClr>
              <a:buSzPts val="2200"/>
              <a:buFont typeface="Arial"/>
              <a:buChar char="❑"/>
            </a:pPr>
            <a:r>
              <a:rPr lang="en-US" sz="2200">
                <a:solidFill>
                  <a:srgbClr val="675E9C"/>
                </a:solidFill>
                <a:latin typeface="Arial"/>
                <a:ea typeface="Arial"/>
                <a:cs typeface="Arial"/>
                <a:sym typeface="Arial"/>
              </a:rPr>
              <a:t>Move pictures if needed</a:t>
            </a:r>
            <a:endParaRPr sz="2200">
              <a:solidFill>
                <a:srgbClr val="675E9C"/>
              </a:solidFill>
              <a:latin typeface="Arial"/>
              <a:ea typeface="Arial"/>
              <a:cs typeface="Arial"/>
              <a:sym typeface="Arial"/>
            </a:endParaRPr>
          </a:p>
          <a:p>
            <a:pPr marL="380990" lvl="0" indent="-406390" algn="l" rtl="0">
              <a:lnSpc>
                <a:spcPct val="90000"/>
              </a:lnSpc>
              <a:spcBef>
                <a:spcPts val="2133"/>
              </a:spcBef>
              <a:spcAft>
                <a:spcPts val="0"/>
              </a:spcAft>
              <a:buClr>
                <a:srgbClr val="675E9C"/>
              </a:buClr>
              <a:buSzPts val="2200"/>
              <a:buFont typeface="Arial"/>
              <a:buChar char="❑"/>
            </a:pPr>
            <a:r>
              <a:rPr lang="en-US" sz="2200">
                <a:solidFill>
                  <a:srgbClr val="675E9C"/>
                </a:solidFill>
                <a:latin typeface="Arial"/>
                <a:ea typeface="Arial"/>
                <a:cs typeface="Arial"/>
                <a:sym typeface="Arial"/>
              </a:rPr>
              <a:t>Add new pictures</a:t>
            </a:r>
            <a:endParaRPr sz="2200">
              <a:solidFill>
                <a:srgbClr val="675E9C"/>
              </a:solidFill>
              <a:latin typeface="Arial"/>
              <a:ea typeface="Arial"/>
              <a:cs typeface="Arial"/>
              <a:sym typeface="Arial"/>
            </a:endParaRPr>
          </a:p>
          <a:p>
            <a:pPr marL="380990" lvl="0" indent="-406390" algn="l" rtl="0">
              <a:lnSpc>
                <a:spcPct val="90000"/>
              </a:lnSpc>
              <a:spcBef>
                <a:spcPts val="2133"/>
              </a:spcBef>
              <a:spcAft>
                <a:spcPts val="0"/>
              </a:spcAft>
              <a:buClr>
                <a:srgbClr val="675E9C"/>
              </a:buClr>
              <a:buSzPts val="2200"/>
              <a:buFont typeface="Arial"/>
              <a:buChar char="❑"/>
            </a:pPr>
            <a:r>
              <a:rPr lang="en-US" sz="2200">
                <a:solidFill>
                  <a:srgbClr val="675E9C"/>
                </a:solidFill>
                <a:latin typeface="Arial"/>
                <a:ea typeface="Arial"/>
                <a:cs typeface="Arial"/>
                <a:sym typeface="Arial"/>
              </a:rPr>
              <a:t>Create three new categories under consumers and place pictures where you think they belong.</a:t>
            </a:r>
            <a:endParaRPr sz="2200">
              <a:solidFill>
                <a:srgbClr val="675E9C"/>
              </a:solidFill>
              <a:latin typeface="Arial"/>
              <a:ea typeface="Arial"/>
              <a:cs typeface="Arial"/>
              <a:sym typeface="Arial"/>
            </a:endParaRPr>
          </a:p>
          <a:p>
            <a:pPr marL="0" lvl="0" indent="0" algn="l" rtl="0">
              <a:lnSpc>
                <a:spcPct val="90000"/>
              </a:lnSpc>
              <a:spcBef>
                <a:spcPts val="2133"/>
              </a:spcBef>
              <a:spcAft>
                <a:spcPts val="2133"/>
              </a:spcAft>
              <a:buSzPts val="1800"/>
              <a:buNone/>
            </a:pPr>
            <a:r>
              <a:rPr lang="en-US" sz="2400">
                <a:latin typeface="Arial"/>
                <a:ea typeface="Arial"/>
                <a:cs typeface="Arial"/>
                <a:sym typeface="Arial"/>
              </a:rPr>
              <a:t>	</a:t>
            </a:r>
            <a:endParaRPr sz="2400">
              <a:latin typeface="Arial"/>
              <a:ea typeface="Arial"/>
              <a:cs typeface="Arial"/>
              <a:sym typeface="Arial"/>
            </a:endParaRPr>
          </a:p>
        </p:txBody>
      </p:sp>
      <p:sp>
        <p:nvSpPr>
          <p:cNvPr id="359" name="Google Shape;359;p40"/>
          <p:cNvSpPr txBox="1"/>
          <p:nvPr/>
        </p:nvSpPr>
        <p:spPr>
          <a:xfrm>
            <a:off x="244950" y="248125"/>
            <a:ext cx="208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Elaborate-Part 1</a:t>
            </a:r>
            <a:endParaRPr sz="1600" b="1"/>
          </a:p>
        </p:txBody>
      </p:sp>
      <p:pic>
        <p:nvPicPr>
          <p:cNvPr id="360" name="Google Shape;360;p40"/>
          <p:cNvPicPr preferRelativeResize="0"/>
          <p:nvPr/>
        </p:nvPicPr>
        <p:blipFill>
          <a:blip r:embed="rId3">
            <a:alphaModFix/>
          </a:blip>
          <a:stretch>
            <a:fillRect/>
          </a:stretch>
        </p:blipFill>
        <p:spPr>
          <a:xfrm>
            <a:off x="9962400" y="308250"/>
            <a:ext cx="1813999" cy="1813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9927C"/>
        </a:solidFill>
        <a:effectLst/>
      </p:bgPr>
    </p:bg>
    <p:spTree>
      <p:nvGrpSpPr>
        <p:cNvPr id="1" name="Shape 365"/>
        <p:cNvGrpSpPr/>
        <p:nvPr/>
      </p:nvGrpSpPr>
      <p:grpSpPr>
        <a:xfrm>
          <a:off x="0" y="0"/>
          <a:ext cx="0" cy="0"/>
          <a:chOff x="0" y="0"/>
          <a:chExt cx="0" cy="0"/>
        </a:xfrm>
      </p:grpSpPr>
      <p:sp>
        <p:nvSpPr>
          <p:cNvPr id="366" name="Google Shape;366;p41"/>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sp>
        <p:nvSpPr>
          <p:cNvPr id="367" name="Google Shape;367;p41"/>
          <p:cNvSpPr txBox="1"/>
          <p:nvPr/>
        </p:nvSpPr>
        <p:spPr>
          <a:xfrm>
            <a:off x="244950" y="248125"/>
            <a:ext cx="2173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Elaborate-Part 2</a:t>
            </a:r>
            <a:endParaRPr sz="1600" b="1"/>
          </a:p>
        </p:txBody>
      </p:sp>
      <p:sp>
        <p:nvSpPr>
          <p:cNvPr id="368" name="Google Shape;368;p41"/>
          <p:cNvSpPr txBox="1"/>
          <p:nvPr/>
        </p:nvSpPr>
        <p:spPr>
          <a:xfrm>
            <a:off x="0" y="248125"/>
            <a:ext cx="121920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a:solidFill>
                  <a:srgbClr val="665D9B"/>
                </a:solidFill>
              </a:rPr>
              <a:t>How are organisms connected </a:t>
            </a:r>
            <a:endParaRPr sz="4000" b="1">
              <a:solidFill>
                <a:srgbClr val="665D9B"/>
              </a:solidFill>
            </a:endParaRPr>
          </a:p>
          <a:p>
            <a:pPr marL="0" lvl="0" indent="0" algn="ctr" rtl="0">
              <a:spcBef>
                <a:spcPts val="0"/>
              </a:spcBef>
              <a:spcAft>
                <a:spcPts val="0"/>
              </a:spcAft>
              <a:buNone/>
            </a:pPr>
            <a:r>
              <a:rPr lang="en-US" sz="4000" b="1">
                <a:solidFill>
                  <a:srgbClr val="665D9B"/>
                </a:solidFill>
              </a:rPr>
              <a:t>in an ecosystem?</a:t>
            </a:r>
            <a:r>
              <a:rPr lang="en-US" sz="4200" b="1">
                <a:solidFill>
                  <a:srgbClr val="665D9B"/>
                </a:solidFill>
              </a:rPr>
              <a:t> </a:t>
            </a:r>
            <a:endParaRPr sz="4200" b="1">
              <a:solidFill>
                <a:srgbClr val="665D9B"/>
              </a:solidFill>
            </a:endParaRPr>
          </a:p>
        </p:txBody>
      </p:sp>
      <p:sp>
        <p:nvSpPr>
          <p:cNvPr id="369" name="Google Shape;369;p41"/>
          <p:cNvSpPr txBox="1"/>
          <p:nvPr/>
        </p:nvSpPr>
        <p:spPr>
          <a:xfrm>
            <a:off x="1029200" y="1739548"/>
            <a:ext cx="4325100" cy="1231500"/>
          </a:xfrm>
          <a:prstGeom prst="rect">
            <a:avLst/>
          </a:prstGeom>
          <a:noFill/>
          <a:ln w="28575" cap="flat" cmpd="sng">
            <a:solidFill>
              <a:srgbClr val="7F998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All living things in an ecosystem interact with other living things. </a:t>
            </a:r>
            <a:endParaRPr sz="2200"/>
          </a:p>
          <a:p>
            <a:pPr marL="0" lvl="0" indent="0" algn="l" rtl="0">
              <a:spcBef>
                <a:spcPts val="0"/>
              </a:spcBef>
              <a:spcAft>
                <a:spcPts val="0"/>
              </a:spcAft>
              <a:buNone/>
            </a:pPr>
            <a:endParaRPr sz="2400"/>
          </a:p>
        </p:txBody>
      </p:sp>
      <p:sp>
        <p:nvSpPr>
          <p:cNvPr id="370" name="Google Shape;370;p41"/>
          <p:cNvSpPr txBox="1"/>
          <p:nvPr/>
        </p:nvSpPr>
        <p:spPr>
          <a:xfrm>
            <a:off x="7000175" y="1693498"/>
            <a:ext cx="4325100" cy="1323600"/>
          </a:xfrm>
          <a:prstGeom prst="rect">
            <a:avLst/>
          </a:prstGeom>
          <a:noFill/>
          <a:ln w="28575" cap="flat" cmpd="sng">
            <a:solidFill>
              <a:srgbClr val="7F998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The interaction is the relationship between the living things</a:t>
            </a:r>
            <a:r>
              <a:rPr lang="en-US" sz="2800"/>
              <a:t>. </a:t>
            </a:r>
            <a:endParaRPr sz="2800"/>
          </a:p>
          <a:p>
            <a:pPr marL="0" lvl="0" indent="0" algn="ctr" rtl="0">
              <a:spcBef>
                <a:spcPts val="0"/>
              </a:spcBef>
              <a:spcAft>
                <a:spcPts val="0"/>
              </a:spcAft>
              <a:buNone/>
            </a:pPr>
            <a:endParaRPr sz="2400"/>
          </a:p>
        </p:txBody>
      </p:sp>
      <p:sp>
        <p:nvSpPr>
          <p:cNvPr id="371" name="Google Shape;371;p41"/>
          <p:cNvSpPr txBox="1"/>
          <p:nvPr/>
        </p:nvSpPr>
        <p:spPr>
          <a:xfrm>
            <a:off x="199700" y="3332700"/>
            <a:ext cx="59841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t>Interaction </a:t>
            </a:r>
            <a:r>
              <a:rPr lang="en-US" sz="2800"/>
              <a:t>is the relationship of two or more organisms in a community that results in the flow of energy. </a:t>
            </a:r>
            <a:endParaRPr sz="2800"/>
          </a:p>
          <a:p>
            <a:pPr marL="0" lvl="0" indent="0" algn="ctr" rtl="0">
              <a:spcBef>
                <a:spcPts val="0"/>
              </a:spcBef>
              <a:spcAft>
                <a:spcPts val="0"/>
              </a:spcAft>
              <a:buNone/>
            </a:pPr>
            <a:endParaRPr sz="2400"/>
          </a:p>
        </p:txBody>
      </p:sp>
      <p:sp>
        <p:nvSpPr>
          <p:cNvPr id="372" name="Google Shape;372;p41"/>
          <p:cNvSpPr txBox="1"/>
          <p:nvPr/>
        </p:nvSpPr>
        <p:spPr>
          <a:xfrm>
            <a:off x="6382175" y="3332700"/>
            <a:ext cx="55611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t>The </a:t>
            </a:r>
            <a:r>
              <a:rPr lang="en-US" sz="2800" b="1"/>
              <a:t>relationship </a:t>
            </a:r>
            <a:r>
              <a:rPr lang="en-US" sz="2800"/>
              <a:t>is how organisms are connected to each other in an ecosystem.</a:t>
            </a:r>
            <a:endParaRPr sz="2800"/>
          </a:p>
          <a:p>
            <a:pPr marL="0" lvl="0" indent="0" algn="ctr" rtl="0">
              <a:spcBef>
                <a:spcPts val="0"/>
              </a:spcBef>
              <a:spcAft>
                <a:spcPts val="0"/>
              </a:spcAft>
              <a:buNone/>
            </a:pPr>
            <a:endParaRPr sz="2400"/>
          </a:p>
        </p:txBody>
      </p:sp>
      <p:pic>
        <p:nvPicPr>
          <p:cNvPr id="373" name="Google Shape;373;p41"/>
          <p:cNvPicPr preferRelativeResize="0"/>
          <p:nvPr/>
        </p:nvPicPr>
        <p:blipFill>
          <a:blip r:embed="rId3">
            <a:alphaModFix/>
          </a:blip>
          <a:stretch>
            <a:fillRect/>
          </a:stretch>
        </p:blipFill>
        <p:spPr>
          <a:xfrm>
            <a:off x="343775" y="4926625"/>
            <a:ext cx="5695949" cy="1662300"/>
          </a:xfrm>
          <a:prstGeom prst="rect">
            <a:avLst/>
          </a:prstGeom>
          <a:noFill/>
          <a:ln>
            <a:noFill/>
          </a:ln>
        </p:spPr>
      </p:pic>
      <p:pic>
        <p:nvPicPr>
          <p:cNvPr id="374" name="Google Shape;374;p41"/>
          <p:cNvPicPr preferRelativeResize="0"/>
          <p:nvPr/>
        </p:nvPicPr>
        <p:blipFill>
          <a:blip r:embed="rId4">
            <a:alphaModFix/>
          </a:blip>
          <a:stretch>
            <a:fillRect/>
          </a:stretch>
        </p:blipFill>
        <p:spPr>
          <a:xfrm>
            <a:off x="6228925" y="4992525"/>
            <a:ext cx="5561101" cy="153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7907A"/>
        </a:solidFill>
        <a:effectLst/>
      </p:bgPr>
    </p:bg>
    <p:spTree>
      <p:nvGrpSpPr>
        <p:cNvPr id="1" name="Shape 379"/>
        <p:cNvGrpSpPr/>
        <p:nvPr/>
      </p:nvGrpSpPr>
      <p:grpSpPr>
        <a:xfrm>
          <a:off x="0" y="0"/>
          <a:ext cx="0" cy="0"/>
          <a:chOff x="0" y="0"/>
          <a:chExt cx="0" cy="0"/>
        </a:xfrm>
      </p:grpSpPr>
      <p:sp>
        <p:nvSpPr>
          <p:cNvPr id="380" name="Google Shape;380;p42"/>
          <p:cNvSpPr txBox="1"/>
          <p:nvPr/>
        </p:nvSpPr>
        <p:spPr>
          <a:xfrm>
            <a:off x="244950" y="248125"/>
            <a:ext cx="189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Elaborate-Part 2</a:t>
            </a:r>
            <a:endParaRPr sz="1600" b="1"/>
          </a:p>
        </p:txBody>
      </p:sp>
      <p:sp>
        <p:nvSpPr>
          <p:cNvPr id="381" name="Google Shape;381;p42"/>
          <p:cNvSpPr txBox="1"/>
          <p:nvPr/>
        </p:nvSpPr>
        <p:spPr>
          <a:xfrm>
            <a:off x="2543550" y="415650"/>
            <a:ext cx="7104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rgbClr val="635A96"/>
                </a:solidFill>
              </a:rPr>
              <a:t>What is the relationship?</a:t>
            </a:r>
            <a:endParaRPr sz="3200" b="1">
              <a:solidFill>
                <a:srgbClr val="635A96"/>
              </a:solidFill>
            </a:endParaRPr>
          </a:p>
        </p:txBody>
      </p:sp>
      <p:sp>
        <p:nvSpPr>
          <p:cNvPr id="382" name="Google Shape;382;p42"/>
          <p:cNvSpPr txBox="1"/>
          <p:nvPr/>
        </p:nvSpPr>
        <p:spPr>
          <a:xfrm>
            <a:off x="5441500" y="1340700"/>
            <a:ext cx="6494100" cy="572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1"/>
                </a:solidFill>
              </a:rPr>
              <a:t>Choose 2 pictures from your poster board sort that have a relationship. </a:t>
            </a:r>
            <a:endParaRPr sz="2800">
              <a:solidFill>
                <a:schemeClr val="dk1"/>
              </a:solidFill>
            </a:endParaRPr>
          </a:p>
          <a:p>
            <a:pPr marL="0" lvl="0" indent="0" algn="ctr" rtl="0">
              <a:spcBef>
                <a:spcPts val="0"/>
              </a:spcBef>
              <a:spcAft>
                <a:spcPts val="0"/>
              </a:spcAft>
              <a:buNone/>
            </a:pPr>
            <a:endParaRPr sz="2800">
              <a:solidFill>
                <a:schemeClr val="dk1"/>
              </a:solidFill>
            </a:endParaRPr>
          </a:p>
          <a:p>
            <a:pPr marL="0" lvl="0" indent="0" algn="ctr" rtl="0">
              <a:spcBef>
                <a:spcPts val="0"/>
              </a:spcBef>
              <a:spcAft>
                <a:spcPts val="0"/>
              </a:spcAft>
              <a:buNone/>
            </a:pPr>
            <a:r>
              <a:rPr lang="en-US" sz="2800">
                <a:solidFill>
                  <a:schemeClr val="dk1"/>
                </a:solidFill>
              </a:rPr>
              <a:t>Write the name of each one and draw a picture in each box. </a:t>
            </a:r>
            <a:endParaRPr sz="2800">
              <a:solidFill>
                <a:schemeClr val="dk1"/>
              </a:solidFill>
            </a:endParaRPr>
          </a:p>
          <a:p>
            <a:pPr marL="0" lvl="0" indent="0" algn="ctr" rtl="0">
              <a:spcBef>
                <a:spcPts val="0"/>
              </a:spcBef>
              <a:spcAft>
                <a:spcPts val="0"/>
              </a:spcAft>
              <a:buNone/>
            </a:pPr>
            <a:endParaRPr sz="2800">
              <a:solidFill>
                <a:schemeClr val="dk1"/>
              </a:solidFill>
            </a:endParaRPr>
          </a:p>
          <a:p>
            <a:pPr marL="0" lvl="0" indent="0" algn="ctr" rtl="0">
              <a:spcBef>
                <a:spcPts val="0"/>
              </a:spcBef>
              <a:spcAft>
                <a:spcPts val="0"/>
              </a:spcAft>
              <a:buNone/>
            </a:pPr>
            <a:r>
              <a:rPr lang="en-US" sz="2800">
                <a:solidFill>
                  <a:schemeClr val="dk1"/>
                </a:solidFill>
              </a:rPr>
              <a:t>On the lines, explain what the relationships and interactions between the two you have chosen are.</a:t>
            </a:r>
            <a:endParaRPr sz="2800">
              <a:solidFill>
                <a:schemeClr val="dk1"/>
              </a:solidFill>
            </a:endParaRPr>
          </a:p>
          <a:p>
            <a:pPr marL="0" lvl="0" indent="0" algn="ctr" rtl="0">
              <a:spcBef>
                <a:spcPts val="0"/>
              </a:spcBef>
              <a:spcAft>
                <a:spcPts val="0"/>
              </a:spcAft>
              <a:buNone/>
            </a:pPr>
            <a:endParaRPr sz="2800">
              <a:solidFill>
                <a:schemeClr val="dk1"/>
              </a:solidFill>
            </a:endParaRPr>
          </a:p>
          <a:p>
            <a:pPr marL="0" lvl="0" indent="0" algn="ctr" rtl="0">
              <a:spcBef>
                <a:spcPts val="0"/>
              </a:spcBef>
              <a:spcAft>
                <a:spcPts val="0"/>
              </a:spcAft>
              <a:buClr>
                <a:schemeClr val="dk1"/>
              </a:buClr>
              <a:buSzPts val="1100"/>
              <a:buFont typeface="Arial"/>
              <a:buNone/>
            </a:pPr>
            <a:r>
              <a:rPr lang="en-US" sz="2800">
                <a:solidFill>
                  <a:schemeClr val="dk1"/>
                </a:solidFill>
              </a:rPr>
              <a:t>Do this for three pairs.</a:t>
            </a:r>
            <a:endParaRPr sz="2800">
              <a:solidFill>
                <a:schemeClr val="dk1"/>
              </a:solidFill>
            </a:endParaRPr>
          </a:p>
          <a:p>
            <a:pPr marL="0" lvl="0" indent="0" algn="ctr" rtl="0">
              <a:spcBef>
                <a:spcPts val="0"/>
              </a:spcBef>
              <a:spcAft>
                <a:spcPts val="0"/>
              </a:spcAft>
              <a:buNone/>
            </a:pPr>
            <a:endParaRPr sz="2800" b="1"/>
          </a:p>
          <a:p>
            <a:pPr marL="0" lvl="0" indent="0" algn="ctr" rtl="0">
              <a:spcBef>
                <a:spcPts val="0"/>
              </a:spcBef>
              <a:spcAft>
                <a:spcPts val="0"/>
              </a:spcAft>
              <a:buNone/>
            </a:pPr>
            <a:endParaRPr sz="2400"/>
          </a:p>
        </p:txBody>
      </p:sp>
      <p:pic>
        <p:nvPicPr>
          <p:cNvPr id="383" name="Google Shape;383;p42"/>
          <p:cNvPicPr preferRelativeResize="0"/>
          <p:nvPr/>
        </p:nvPicPr>
        <p:blipFill>
          <a:blip r:embed="rId3">
            <a:alphaModFix/>
          </a:blip>
          <a:stretch>
            <a:fillRect/>
          </a:stretch>
        </p:blipFill>
        <p:spPr>
          <a:xfrm rot="-1098204">
            <a:off x="547095" y="2030843"/>
            <a:ext cx="4830485" cy="2702364"/>
          </a:xfrm>
          <a:prstGeom prst="rect">
            <a:avLst/>
          </a:prstGeom>
          <a:noFill/>
          <a:ln w="19050" cap="flat" cmpd="sng">
            <a:solidFill>
              <a:srgbClr val="7E9880"/>
            </a:solidFill>
            <a:prstDash val="solid"/>
            <a:round/>
            <a:headEnd type="none" w="sm" len="sm"/>
            <a:tailEnd type="none" w="sm" len="sm"/>
          </a:ln>
        </p:spPr>
      </p:pic>
      <p:pic>
        <p:nvPicPr>
          <p:cNvPr id="384" name="Google Shape;384;p42"/>
          <p:cNvPicPr preferRelativeResize="0"/>
          <p:nvPr/>
        </p:nvPicPr>
        <p:blipFill>
          <a:blip r:embed="rId4">
            <a:alphaModFix/>
          </a:blip>
          <a:stretch>
            <a:fillRect/>
          </a:stretch>
        </p:blipFill>
        <p:spPr>
          <a:xfrm>
            <a:off x="244950" y="5091151"/>
            <a:ext cx="1766851" cy="1766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9927B"/>
        </a:solidFill>
        <a:effectLst/>
      </p:bgPr>
    </p:bg>
    <p:spTree>
      <p:nvGrpSpPr>
        <p:cNvPr id="1" name="Shape 389"/>
        <p:cNvGrpSpPr/>
        <p:nvPr/>
      </p:nvGrpSpPr>
      <p:grpSpPr>
        <a:xfrm>
          <a:off x="0" y="0"/>
          <a:ext cx="0" cy="0"/>
          <a:chOff x="0" y="0"/>
          <a:chExt cx="0" cy="0"/>
        </a:xfrm>
      </p:grpSpPr>
      <p:sp>
        <p:nvSpPr>
          <p:cNvPr id="390" name="Google Shape;390;p43"/>
          <p:cNvSpPr txBox="1"/>
          <p:nvPr/>
        </p:nvSpPr>
        <p:spPr>
          <a:xfrm>
            <a:off x="244950" y="248125"/>
            <a:ext cx="208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Evaluate-Part 1</a:t>
            </a:r>
            <a:endParaRPr sz="1600" b="1"/>
          </a:p>
        </p:txBody>
      </p:sp>
      <p:sp>
        <p:nvSpPr>
          <p:cNvPr id="391" name="Google Shape;391;p43"/>
          <p:cNvSpPr txBox="1"/>
          <p:nvPr/>
        </p:nvSpPr>
        <p:spPr>
          <a:xfrm>
            <a:off x="1701300" y="248125"/>
            <a:ext cx="87894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solidFill>
                  <a:srgbClr val="6C63A5"/>
                </a:solidFill>
              </a:rPr>
              <a:t>Ecosystem Scavenger Hunt</a:t>
            </a:r>
            <a:endParaRPr sz="4400" b="1">
              <a:solidFill>
                <a:srgbClr val="6C63A5"/>
              </a:solidFill>
            </a:endParaRPr>
          </a:p>
        </p:txBody>
      </p:sp>
      <p:sp>
        <p:nvSpPr>
          <p:cNvPr id="392" name="Google Shape;392;p43"/>
          <p:cNvSpPr txBox="1"/>
          <p:nvPr/>
        </p:nvSpPr>
        <p:spPr>
          <a:xfrm>
            <a:off x="3733975" y="1092750"/>
            <a:ext cx="8313600" cy="492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We are going on a hunt for organisms around our campus.</a:t>
            </a: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While we are on the hunt pay close attention to what you are seeing.</a:t>
            </a: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When you see a living organism, sketch it on your paper and label it.</a:t>
            </a: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When we return to the classroom, you will be writing the role of each living organism, how you know it fits this role, and any interactions you observed.</a:t>
            </a:r>
            <a:endParaRPr sz="2200"/>
          </a:p>
        </p:txBody>
      </p:sp>
      <p:pic>
        <p:nvPicPr>
          <p:cNvPr id="393" name="Google Shape;393;p43"/>
          <p:cNvPicPr preferRelativeResize="0"/>
          <p:nvPr/>
        </p:nvPicPr>
        <p:blipFill>
          <a:blip r:embed="rId3">
            <a:alphaModFix/>
          </a:blip>
          <a:stretch>
            <a:fillRect/>
          </a:stretch>
        </p:blipFill>
        <p:spPr>
          <a:xfrm>
            <a:off x="460300" y="1509726"/>
            <a:ext cx="3122950" cy="4223300"/>
          </a:xfrm>
          <a:prstGeom prst="rect">
            <a:avLst/>
          </a:prstGeom>
          <a:noFill/>
          <a:ln w="19050" cap="flat" cmpd="sng">
            <a:solidFill>
              <a:srgbClr val="79927B"/>
            </a:solidFill>
            <a:prstDash val="solid"/>
            <a:round/>
            <a:headEnd type="none" w="sm" len="sm"/>
            <a:tailEnd type="none" w="sm" len="sm"/>
          </a:ln>
        </p:spPr>
      </p:pic>
      <p:pic>
        <p:nvPicPr>
          <p:cNvPr id="394" name="Google Shape;394;p43"/>
          <p:cNvPicPr preferRelativeResize="0"/>
          <p:nvPr/>
        </p:nvPicPr>
        <p:blipFill>
          <a:blip r:embed="rId4">
            <a:alphaModFix/>
          </a:blip>
          <a:stretch>
            <a:fillRect/>
          </a:stretch>
        </p:blipFill>
        <p:spPr>
          <a:xfrm flipH="1">
            <a:off x="10490702" y="4538"/>
            <a:ext cx="1349074" cy="13490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11"/>
        <p:cNvGrpSpPr/>
        <p:nvPr/>
      </p:nvGrpSpPr>
      <p:grpSpPr>
        <a:xfrm>
          <a:off x="0" y="0"/>
          <a:ext cx="0" cy="0"/>
          <a:chOff x="0" y="0"/>
          <a:chExt cx="0" cy="0"/>
        </a:xfrm>
      </p:grpSpPr>
      <p:sp>
        <p:nvSpPr>
          <p:cNvPr id="112" name="Google Shape;112;p17"/>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Probe</a:t>
            </a:r>
            <a:endParaRPr sz="1600" b="1"/>
          </a:p>
        </p:txBody>
      </p:sp>
      <p:sp>
        <p:nvSpPr>
          <p:cNvPr id="113" name="Google Shape;113;p17"/>
          <p:cNvSpPr txBox="1"/>
          <p:nvPr/>
        </p:nvSpPr>
        <p:spPr>
          <a:xfrm>
            <a:off x="1440600" y="686525"/>
            <a:ext cx="9310800" cy="677100"/>
          </a:xfrm>
          <a:prstGeom prst="rect">
            <a:avLst/>
          </a:prstGeom>
          <a:noFill/>
          <a:ln w="38100" cap="flat" cmpd="sng">
            <a:solidFill>
              <a:srgbClr val="B2D6B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t>What do you know about the Sonoran Desert?</a:t>
            </a:r>
            <a:endParaRPr sz="3200" b="1"/>
          </a:p>
        </p:txBody>
      </p:sp>
      <p:sp>
        <p:nvSpPr>
          <p:cNvPr id="114" name="Google Shape;114;p17"/>
          <p:cNvSpPr txBox="1"/>
          <p:nvPr/>
        </p:nvSpPr>
        <p:spPr>
          <a:xfrm>
            <a:off x="1225200" y="2072438"/>
            <a:ext cx="97416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Draw a picture of what you think the Sonoran Desert looks like.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Include:</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Plants</a:t>
            </a:r>
            <a:endParaRPr sz="2400"/>
          </a:p>
          <a:p>
            <a:pPr marL="457200" lvl="0" indent="-381000" algn="l" rtl="0">
              <a:spcBef>
                <a:spcPts val="0"/>
              </a:spcBef>
              <a:spcAft>
                <a:spcPts val="0"/>
              </a:spcAft>
              <a:buSzPts val="2400"/>
              <a:buChar char="●"/>
            </a:pPr>
            <a:r>
              <a:rPr lang="en-US" sz="2400"/>
              <a:t>Animals</a:t>
            </a:r>
            <a:endParaRPr sz="2400"/>
          </a:p>
          <a:p>
            <a:pPr marL="457200" lvl="0" indent="-381000" algn="l" rtl="0">
              <a:spcBef>
                <a:spcPts val="0"/>
              </a:spcBef>
              <a:spcAft>
                <a:spcPts val="0"/>
              </a:spcAft>
              <a:buSzPts val="2400"/>
              <a:buChar char="●"/>
            </a:pPr>
            <a:r>
              <a:rPr lang="en-US" sz="2400"/>
              <a:t>Landscape</a:t>
            </a:r>
            <a:endParaRPr sz="2400"/>
          </a:p>
          <a:p>
            <a:pPr marL="457200" lvl="0" indent="-381000" algn="l" rtl="0">
              <a:spcBef>
                <a:spcPts val="0"/>
              </a:spcBef>
              <a:spcAft>
                <a:spcPts val="0"/>
              </a:spcAft>
              <a:buSzPts val="2400"/>
              <a:buChar char="●"/>
            </a:pPr>
            <a:r>
              <a:rPr lang="en-US" sz="2400"/>
              <a:t>Labels of what you draw</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You can use colored pencils or crayons to complete your drawing.</a:t>
            </a:r>
            <a:endParaRPr sz="2400"/>
          </a:p>
        </p:txBody>
      </p:sp>
      <p:pic>
        <p:nvPicPr>
          <p:cNvPr id="115" name="Google Shape;115;p17"/>
          <p:cNvPicPr preferRelativeResize="0"/>
          <p:nvPr/>
        </p:nvPicPr>
        <p:blipFill>
          <a:blip r:embed="rId3">
            <a:alphaModFix/>
          </a:blip>
          <a:stretch>
            <a:fillRect/>
          </a:stretch>
        </p:blipFill>
        <p:spPr>
          <a:xfrm rot="1334811">
            <a:off x="8811457" y="2654276"/>
            <a:ext cx="2715386" cy="271537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7907A"/>
        </a:solidFill>
        <a:effectLst/>
      </p:bgPr>
    </p:bg>
    <p:spTree>
      <p:nvGrpSpPr>
        <p:cNvPr id="1" name="Shape 399"/>
        <p:cNvGrpSpPr/>
        <p:nvPr/>
      </p:nvGrpSpPr>
      <p:grpSpPr>
        <a:xfrm>
          <a:off x="0" y="0"/>
          <a:ext cx="0" cy="0"/>
          <a:chOff x="0" y="0"/>
          <a:chExt cx="0" cy="0"/>
        </a:xfrm>
      </p:grpSpPr>
      <p:sp>
        <p:nvSpPr>
          <p:cNvPr id="400" name="Google Shape;400;p44"/>
          <p:cNvSpPr txBox="1"/>
          <p:nvPr/>
        </p:nvSpPr>
        <p:spPr>
          <a:xfrm>
            <a:off x="244950" y="248125"/>
            <a:ext cx="189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Evaluate-Part 2</a:t>
            </a:r>
            <a:endParaRPr sz="1600" b="1"/>
          </a:p>
        </p:txBody>
      </p:sp>
      <p:sp>
        <p:nvSpPr>
          <p:cNvPr id="401" name="Google Shape;401;p44"/>
          <p:cNvSpPr txBox="1"/>
          <p:nvPr/>
        </p:nvSpPr>
        <p:spPr>
          <a:xfrm>
            <a:off x="1845150" y="415650"/>
            <a:ext cx="90828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solidFill>
                  <a:srgbClr val="655C9A"/>
                </a:solidFill>
              </a:rPr>
              <a:t>Beatrice and Gloria disagree!</a:t>
            </a:r>
            <a:endParaRPr sz="4400" b="1">
              <a:solidFill>
                <a:srgbClr val="655C9A"/>
              </a:solidFill>
            </a:endParaRPr>
          </a:p>
        </p:txBody>
      </p:sp>
      <p:sp>
        <p:nvSpPr>
          <p:cNvPr id="402" name="Google Shape;402;p44"/>
          <p:cNvSpPr txBox="1"/>
          <p:nvPr/>
        </p:nvSpPr>
        <p:spPr>
          <a:xfrm>
            <a:off x="4515975" y="1502300"/>
            <a:ext cx="7414200" cy="492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Who do you agree with and why?</a:t>
            </a: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Use evidence to support your argument about who you agree with.</a:t>
            </a: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Sentence Starters: </a:t>
            </a:r>
            <a:endParaRPr sz="2200"/>
          </a:p>
          <a:p>
            <a:pPr marL="0" lvl="0" indent="0" algn="ctr" rtl="0">
              <a:spcBef>
                <a:spcPts val="0"/>
              </a:spcBef>
              <a:spcAft>
                <a:spcPts val="0"/>
              </a:spcAft>
              <a:buNone/>
            </a:pPr>
            <a:r>
              <a:rPr lang="en-US" sz="2200"/>
              <a:t>I agree with……</a:t>
            </a:r>
            <a:endParaRPr sz="2200"/>
          </a:p>
          <a:p>
            <a:pPr marL="0" lvl="0" indent="0" algn="ctr" rtl="0">
              <a:spcBef>
                <a:spcPts val="0"/>
              </a:spcBef>
              <a:spcAft>
                <a:spcPts val="0"/>
              </a:spcAft>
              <a:buNone/>
            </a:pPr>
            <a:r>
              <a:rPr lang="en-US" sz="2200"/>
              <a:t>She thinks……….</a:t>
            </a:r>
            <a:endParaRPr sz="2200"/>
          </a:p>
          <a:p>
            <a:pPr marL="0" lvl="0" indent="0" algn="ctr" rtl="0">
              <a:spcBef>
                <a:spcPts val="0"/>
              </a:spcBef>
              <a:spcAft>
                <a:spcPts val="0"/>
              </a:spcAft>
              <a:buNone/>
            </a:pPr>
            <a:r>
              <a:rPr lang="en-US" sz="2200"/>
              <a:t>I know this because……</a:t>
            </a:r>
            <a:endParaRPr sz="2200"/>
          </a:p>
          <a:p>
            <a:pPr marL="0" lvl="0" indent="0" algn="l" rtl="0">
              <a:spcBef>
                <a:spcPts val="0"/>
              </a:spcBef>
              <a:spcAft>
                <a:spcPts val="0"/>
              </a:spcAft>
              <a:buNone/>
            </a:pPr>
            <a:endParaRPr sz="2200"/>
          </a:p>
          <a:p>
            <a:pPr marL="0" lvl="0" indent="0" algn="ctr" rtl="0">
              <a:spcBef>
                <a:spcPts val="0"/>
              </a:spcBef>
              <a:spcAft>
                <a:spcPts val="0"/>
              </a:spcAft>
              <a:buNone/>
            </a:pPr>
            <a:r>
              <a:rPr lang="en-US" sz="2200"/>
              <a:t>Evidence can come from:</a:t>
            </a:r>
            <a:endParaRPr sz="2200"/>
          </a:p>
          <a:p>
            <a:pPr marL="457200" lvl="0" indent="-368300" algn="ctr" rtl="0">
              <a:spcBef>
                <a:spcPts val="0"/>
              </a:spcBef>
              <a:spcAft>
                <a:spcPts val="0"/>
              </a:spcAft>
              <a:buSzPts val="2200"/>
              <a:buChar char="●"/>
            </a:pPr>
            <a:r>
              <a:rPr lang="en-US" sz="2200"/>
              <a:t>Your scavenger hunt</a:t>
            </a:r>
            <a:endParaRPr sz="2200"/>
          </a:p>
          <a:p>
            <a:pPr marL="457200" lvl="0" indent="-368300" algn="ctr" rtl="0">
              <a:spcBef>
                <a:spcPts val="0"/>
              </a:spcBef>
              <a:spcAft>
                <a:spcPts val="0"/>
              </a:spcAft>
              <a:buSzPts val="2200"/>
              <a:buChar char="●"/>
            </a:pPr>
            <a:r>
              <a:rPr lang="en-US" sz="2200"/>
              <a:t>Class discussions</a:t>
            </a:r>
            <a:endParaRPr sz="2200"/>
          </a:p>
          <a:p>
            <a:pPr marL="457200" lvl="0" indent="-368300" algn="ctr" rtl="0">
              <a:spcBef>
                <a:spcPts val="0"/>
              </a:spcBef>
              <a:spcAft>
                <a:spcPts val="0"/>
              </a:spcAft>
              <a:buSzPts val="2200"/>
              <a:buChar char="●"/>
            </a:pPr>
            <a:r>
              <a:rPr lang="en-US" sz="2200"/>
              <a:t>Observations from our posters</a:t>
            </a:r>
            <a:endParaRPr sz="2200"/>
          </a:p>
        </p:txBody>
      </p:sp>
      <p:pic>
        <p:nvPicPr>
          <p:cNvPr id="403" name="Google Shape;403;p44"/>
          <p:cNvPicPr preferRelativeResize="0"/>
          <p:nvPr/>
        </p:nvPicPr>
        <p:blipFill>
          <a:blip r:embed="rId3">
            <a:alphaModFix/>
          </a:blip>
          <a:stretch>
            <a:fillRect/>
          </a:stretch>
        </p:blipFill>
        <p:spPr>
          <a:xfrm>
            <a:off x="10675975" y="248125"/>
            <a:ext cx="1254174" cy="1254174"/>
          </a:xfrm>
          <a:prstGeom prst="rect">
            <a:avLst/>
          </a:prstGeom>
          <a:noFill/>
          <a:ln>
            <a:noFill/>
          </a:ln>
        </p:spPr>
      </p:pic>
      <p:pic>
        <p:nvPicPr>
          <p:cNvPr id="404" name="Google Shape;404;p44"/>
          <p:cNvPicPr preferRelativeResize="0"/>
          <p:nvPr/>
        </p:nvPicPr>
        <p:blipFill>
          <a:blip r:embed="rId4">
            <a:alphaModFix/>
          </a:blip>
          <a:stretch>
            <a:fillRect/>
          </a:stretch>
        </p:blipFill>
        <p:spPr>
          <a:xfrm>
            <a:off x="468875" y="1168950"/>
            <a:ext cx="4047100" cy="5249577"/>
          </a:xfrm>
          <a:prstGeom prst="rect">
            <a:avLst/>
          </a:prstGeom>
          <a:noFill/>
          <a:ln w="19050" cap="flat" cmpd="sng">
            <a:solidFill>
              <a:srgbClr val="7B947E"/>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2">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2">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217100" y="686525"/>
            <a:ext cx="66774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72C87"/>
              </a:buClr>
              <a:buSzPts val="2800"/>
              <a:buNone/>
            </a:pPr>
            <a:r>
              <a:rPr lang="en-US" sz="4400" b="1" u="sng">
                <a:solidFill>
                  <a:srgbClr val="7369AF"/>
                </a:solidFill>
                <a:latin typeface="Arial"/>
                <a:ea typeface="Arial"/>
                <a:cs typeface="Arial"/>
                <a:sym typeface="Arial"/>
              </a:rPr>
              <a:t>Biodiversity Video Link</a:t>
            </a:r>
            <a:endParaRPr sz="4400" b="1" u="sng">
              <a:solidFill>
                <a:srgbClr val="7369AF"/>
              </a:solidFill>
              <a:latin typeface="Arial"/>
              <a:ea typeface="Arial"/>
              <a:cs typeface="Arial"/>
              <a:sym typeface="Arial"/>
            </a:endParaRPr>
          </a:p>
          <a:p>
            <a:pPr marL="0" lvl="0" indent="0" algn="l" rtl="0">
              <a:lnSpc>
                <a:spcPct val="90000"/>
              </a:lnSpc>
              <a:spcBef>
                <a:spcPts val="0"/>
              </a:spcBef>
              <a:spcAft>
                <a:spcPts val="0"/>
              </a:spcAft>
              <a:buClr>
                <a:srgbClr val="172C87"/>
              </a:buClr>
              <a:buSzPts val="2800"/>
              <a:buNone/>
            </a:pPr>
            <a:r>
              <a:rPr lang="en-US" sz="1100" b="1" u="sng">
                <a:solidFill>
                  <a:schemeClr val="hlink"/>
                </a:solidFill>
                <a:latin typeface="Arial"/>
                <a:ea typeface="Arial"/>
                <a:cs typeface="Arial"/>
                <a:sym typeface="Arial"/>
                <a:hlinkClick r:id="rId3"/>
              </a:rPr>
              <a:t>https://us-east-2.protection.sophos.com/?d=youtu.be&amp;u=aHR0cHM6Ly95b3V0dS5iZS92Xy1ucW8yNVZvWQ==&amp;i=NjE1YjcxMmU5ZTMxNGEwZjUyYmZiZjI3&amp;t=cnNoZU5FelRpbmZnY2FHeTl3d0ExdGpDQ3M5bjFJc0NWekdtaXFIVTRqND0=&amp;h=a5311c76853b449c98f3198f01123344</a:t>
            </a:r>
            <a:endParaRPr sz="1100" b="1" u="sng">
              <a:solidFill>
                <a:srgbClr val="172C87"/>
              </a:solidFill>
              <a:latin typeface="Arial"/>
              <a:ea typeface="Arial"/>
              <a:cs typeface="Arial"/>
              <a:sym typeface="Arial"/>
            </a:endParaRPr>
          </a:p>
          <a:p>
            <a:pPr marL="0" lvl="0" indent="0" algn="l" rtl="0">
              <a:lnSpc>
                <a:spcPct val="90000"/>
              </a:lnSpc>
              <a:spcBef>
                <a:spcPts val="0"/>
              </a:spcBef>
              <a:spcAft>
                <a:spcPts val="0"/>
              </a:spcAft>
              <a:buClr>
                <a:srgbClr val="172C87"/>
              </a:buClr>
              <a:buSzPts val="2800"/>
              <a:buNone/>
            </a:pPr>
            <a:endParaRPr sz="1100" b="1" u="sng">
              <a:solidFill>
                <a:srgbClr val="172C87"/>
              </a:solidFill>
              <a:latin typeface="Arial"/>
              <a:ea typeface="Arial"/>
              <a:cs typeface="Arial"/>
              <a:sym typeface="Arial"/>
            </a:endParaRPr>
          </a:p>
        </p:txBody>
      </p:sp>
      <p:sp>
        <p:nvSpPr>
          <p:cNvPr id="121" name="Google Shape;121;p18"/>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Engage</a:t>
            </a:r>
            <a:endParaRPr sz="1600" b="1"/>
          </a:p>
        </p:txBody>
      </p:sp>
      <p:pic>
        <p:nvPicPr>
          <p:cNvPr id="122" name="Google Shape;122;p18"/>
          <p:cNvPicPr preferRelativeResize="0"/>
          <p:nvPr/>
        </p:nvPicPr>
        <p:blipFill>
          <a:blip r:embed="rId4">
            <a:alphaModFix/>
          </a:blip>
          <a:stretch>
            <a:fillRect/>
          </a:stretch>
        </p:blipFill>
        <p:spPr>
          <a:xfrm>
            <a:off x="6750625" y="830879"/>
            <a:ext cx="5196232" cy="5196232"/>
          </a:xfrm>
          <a:prstGeom prst="rect">
            <a:avLst/>
          </a:prstGeom>
          <a:noFill/>
          <a:ln>
            <a:noFill/>
          </a:ln>
        </p:spPr>
      </p:pic>
      <p:sp>
        <p:nvSpPr>
          <p:cNvPr id="123" name="Google Shape;123;p18"/>
          <p:cNvSpPr txBox="1"/>
          <p:nvPr/>
        </p:nvSpPr>
        <p:spPr>
          <a:xfrm>
            <a:off x="7846338" y="6027100"/>
            <a:ext cx="300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Photograph by Jay Pierstorff</a:t>
            </a:r>
            <a:endParaRPr/>
          </a:p>
        </p:txBody>
      </p:sp>
      <p:pic>
        <p:nvPicPr>
          <p:cNvPr id="124" name="Google Shape;124;p18"/>
          <p:cNvPicPr preferRelativeResize="0"/>
          <p:nvPr/>
        </p:nvPicPr>
        <p:blipFill>
          <a:blip r:embed="rId5">
            <a:alphaModFix/>
          </a:blip>
          <a:stretch>
            <a:fillRect/>
          </a:stretch>
        </p:blipFill>
        <p:spPr>
          <a:xfrm>
            <a:off x="264350" y="2680122"/>
            <a:ext cx="6212400" cy="1497765"/>
          </a:xfrm>
          <a:prstGeom prst="rect">
            <a:avLst/>
          </a:prstGeom>
          <a:noFill/>
          <a:ln>
            <a:noFill/>
          </a:ln>
        </p:spPr>
      </p:pic>
      <p:pic>
        <p:nvPicPr>
          <p:cNvPr id="125" name="Google Shape;125;p18"/>
          <p:cNvPicPr preferRelativeResize="0"/>
          <p:nvPr/>
        </p:nvPicPr>
        <p:blipFill>
          <a:blip r:embed="rId6">
            <a:alphaModFix/>
          </a:blip>
          <a:stretch>
            <a:fillRect/>
          </a:stretch>
        </p:blipFill>
        <p:spPr>
          <a:xfrm>
            <a:off x="264338" y="4434525"/>
            <a:ext cx="6212400" cy="159258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244950" y="248125"/>
            <a:ext cx="11702100" cy="29262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5400"/>
              <a:buFont typeface="Corbel"/>
              <a:buNone/>
            </a:pPr>
            <a:r>
              <a:rPr lang="en-US" sz="4400" b="1">
                <a:solidFill>
                  <a:srgbClr val="7369AF"/>
                </a:solidFill>
                <a:latin typeface="Arial"/>
                <a:ea typeface="Arial"/>
                <a:cs typeface="Arial"/>
                <a:sym typeface="Arial"/>
              </a:rPr>
              <a:t>What are some of the things you noticed in the video?</a:t>
            </a:r>
            <a:endParaRPr sz="4400" b="1">
              <a:solidFill>
                <a:srgbClr val="7369AF"/>
              </a:solidFill>
              <a:latin typeface="Arial"/>
              <a:ea typeface="Arial"/>
              <a:cs typeface="Arial"/>
              <a:sym typeface="Arial"/>
            </a:endParaRPr>
          </a:p>
        </p:txBody>
      </p:sp>
      <p:sp>
        <p:nvSpPr>
          <p:cNvPr id="131" name="Google Shape;131;p19"/>
          <p:cNvSpPr txBox="1">
            <a:spLocks noGrp="1"/>
          </p:cNvSpPr>
          <p:nvPr>
            <p:ph type="title"/>
          </p:nvPr>
        </p:nvSpPr>
        <p:spPr>
          <a:xfrm>
            <a:off x="373475" y="3174325"/>
            <a:ext cx="11702100" cy="29262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5400"/>
              <a:buFont typeface="Corbel"/>
              <a:buNone/>
            </a:pPr>
            <a:endParaRPr sz="4400">
              <a:latin typeface="Arial"/>
              <a:ea typeface="Arial"/>
              <a:cs typeface="Arial"/>
              <a:sym typeface="Arial"/>
            </a:endParaRPr>
          </a:p>
          <a:p>
            <a:pPr marL="0" lvl="0" indent="0" algn="ctr" rtl="0">
              <a:lnSpc>
                <a:spcPct val="85000"/>
              </a:lnSpc>
              <a:spcBef>
                <a:spcPts val="0"/>
              </a:spcBef>
              <a:spcAft>
                <a:spcPts val="0"/>
              </a:spcAft>
              <a:buClr>
                <a:schemeClr val="accent1"/>
              </a:buClr>
              <a:buSzPts val="5400"/>
              <a:buFont typeface="Corbel"/>
              <a:buNone/>
            </a:pPr>
            <a:endParaRPr sz="4400">
              <a:latin typeface="Arial"/>
              <a:ea typeface="Arial"/>
              <a:cs typeface="Arial"/>
              <a:sym typeface="Arial"/>
            </a:endParaRPr>
          </a:p>
          <a:p>
            <a:pPr marL="0" lvl="0" indent="0" algn="ctr" rtl="0">
              <a:lnSpc>
                <a:spcPct val="85000"/>
              </a:lnSpc>
              <a:spcBef>
                <a:spcPts val="0"/>
              </a:spcBef>
              <a:spcAft>
                <a:spcPts val="0"/>
              </a:spcAft>
              <a:buClr>
                <a:schemeClr val="accent1"/>
              </a:buClr>
              <a:buSzPts val="5400"/>
              <a:buFont typeface="Corbel"/>
              <a:buNone/>
            </a:pPr>
            <a:endParaRPr sz="4400" b="1">
              <a:solidFill>
                <a:srgbClr val="7369AF"/>
              </a:solidFill>
              <a:latin typeface="Arial"/>
              <a:ea typeface="Arial"/>
              <a:cs typeface="Arial"/>
              <a:sym typeface="Arial"/>
            </a:endParaRPr>
          </a:p>
          <a:p>
            <a:pPr marL="0" lvl="0" indent="0" algn="ctr" rtl="0">
              <a:lnSpc>
                <a:spcPct val="85000"/>
              </a:lnSpc>
              <a:spcBef>
                <a:spcPts val="0"/>
              </a:spcBef>
              <a:spcAft>
                <a:spcPts val="0"/>
              </a:spcAft>
              <a:buClr>
                <a:schemeClr val="accent1"/>
              </a:buClr>
              <a:buSzPts val="5400"/>
              <a:buFont typeface="Corbel"/>
              <a:buNone/>
            </a:pPr>
            <a:endParaRPr sz="4400" b="1">
              <a:solidFill>
                <a:srgbClr val="7369AF"/>
              </a:solidFill>
              <a:latin typeface="Arial"/>
              <a:ea typeface="Arial"/>
              <a:cs typeface="Arial"/>
              <a:sym typeface="Arial"/>
            </a:endParaRPr>
          </a:p>
          <a:p>
            <a:pPr marL="0" lvl="0" indent="0" algn="ctr" rtl="0">
              <a:lnSpc>
                <a:spcPct val="85000"/>
              </a:lnSpc>
              <a:spcBef>
                <a:spcPts val="0"/>
              </a:spcBef>
              <a:spcAft>
                <a:spcPts val="0"/>
              </a:spcAft>
              <a:buClr>
                <a:schemeClr val="accent1"/>
              </a:buClr>
              <a:buSzPts val="5400"/>
              <a:buFont typeface="Corbel"/>
              <a:buNone/>
            </a:pPr>
            <a:r>
              <a:rPr lang="en-US" sz="4400" b="1">
                <a:solidFill>
                  <a:srgbClr val="7369AF"/>
                </a:solidFill>
                <a:latin typeface="Arial"/>
                <a:ea typeface="Arial"/>
                <a:cs typeface="Arial"/>
                <a:sym typeface="Arial"/>
              </a:rPr>
              <a:t>What are some of the things you are wondering about?</a:t>
            </a:r>
            <a:endParaRPr sz="4400" b="1">
              <a:solidFill>
                <a:srgbClr val="7369AF"/>
              </a:solidFill>
              <a:latin typeface="Arial"/>
              <a:ea typeface="Arial"/>
              <a:cs typeface="Arial"/>
              <a:sym typeface="Arial"/>
            </a:endParaRPr>
          </a:p>
        </p:txBody>
      </p:sp>
      <p:sp>
        <p:nvSpPr>
          <p:cNvPr id="132" name="Google Shape;132;p19"/>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Engage</a:t>
            </a:r>
            <a:endParaRPr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36"/>
        <p:cNvGrpSpPr/>
        <p:nvPr/>
      </p:nvGrpSpPr>
      <p:grpSpPr>
        <a:xfrm>
          <a:off x="0" y="0"/>
          <a:ext cx="0" cy="0"/>
          <a:chOff x="0" y="0"/>
          <a:chExt cx="0" cy="0"/>
        </a:xfrm>
      </p:grpSpPr>
      <p:sp>
        <p:nvSpPr>
          <p:cNvPr id="137" name="Google Shape;137;p20"/>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Engage</a:t>
            </a:r>
            <a:endParaRPr sz="1600" b="1"/>
          </a:p>
        </p:txBody>
      </p:sp>
      <p:pic>
        <p:nvPicPr>
          <p:cNvPr id="138" name="Google Shape;138;p20"/>
          <p:cNvPicPr preferRelativeResize="0"/>
          <p:nvPr/>
        </p:nvPicPr>
        <p:blipFill>
          <a:blip r:embed="rId3">
            <a:alphaModFix/>
          </a:blip>
          <a:stretch>
            <a:fillRect/>
          </a:stretch>
        </p:blipFill>
        <p:spPr>
          <a:xfrm>
            <a:off x="1496300" y="356300"/>
            <a:ext cx="9199399" cy="4842625"/>
          </a:xfrm>
          <a:prstGeom prst="rect">
            <a:avLst/>
          </a:prstGeom>
          <a:noFill/>
          <a:ln>
            <a:noFill/>
          </a:ln>
        </p:spPr>
      </p:pic>
      <p:sp>
        <p:nvSpPr>
          <p:cNvPr id="139" name="Google Shape;139;p20"/>
          <p:cNvSpPr txBox="1"/>
          <p:nvPr/>
        </p:nvSpPr>
        <p:spPr>
          <a:xfrm>
            <a:off x="805500" y="5375275"/>
            <a:ext cx="105810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solidFill>
                  <a:srgbClr val="7369AF"/>
                </a:solidFill>
              </a:rPr>
              <a:t>Read the mini graphic novel and think about any new information you learned and more things you notice and wonder about the Sonoran Desert.</a:t>
            </a:r>
            <a:endParaRPr sz="2200">
              <a:solidFill>
                <a:srgbClr val="7369A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3836850" y="387925"/>
            <a:ext cx="45183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sz="4400" b="1">
                <a:solidFill>
                  <a:srgbClr val="665D9B"/>
                </a:solidFill>
                <a:latin typeface="Arial"/>
                <a:ea typeface="Arial"/>
                <a:cs typeface="Arial"/>
                <a:sym typeface="Arial"/>
              </a:rPr>
              <a:t>Inductive Sort</a:t>
            </a:r>
            <a:r>
              <a:rPr lang="en-US" sz="4400" b="1">
                <a:solidFill>
                  <a:srgbClr val="665D9B"/>
                </a:solidFill>
              </a:rPr>
              <a:t>	</a:t>
            </a:r>
            <a:r>
              <a:rPr lang="en-US" sz="4400"/>
              <a:t>	</a:t>
            </a:r>
            <a:endParaRPr sz="4400"/>
          </a:p>
        </p:txBody>
      </p:sp>
      <p:sp>
        <p:nvSpPr>
          <p:cNvPr id="145" name="Google Shape;145;p21"/>
          <p:cNvSpPr txBox="1">
            <a:spLocks noGrp="1"/>
          </p:cNvSpPr>
          <p:nvPr>
            <p:ph type="body" idx="1"/>
          </p:nvPr>
        </p:nvSpPr>
        <p:spPr>
          <a:xfrm>
            <a:off x="3429450" y="1438988"/>
            <a:ext cx="5333100" cy="17823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2133"/>
              </a:spcAft>
              <a:buSzPts val="1400"/>
              <a:buNone/>
            </a:pPr>
            <a:r>
              <a:rPr lang="en-US" sz="2200">
                <a:solidFill>
                  <a:srgbClr val="000000"/>
                </a:solidFill>
                <a:latin typeface="Arial"/>
                <a:ea typeface="Arial"/>
                <a:cs typeface="Arial"/>
                <a:sym typeface="Arial"/>
              </a:rPr>
              <a:t>An inductive sort is using reasoning and drawing conclusions from what you observe before learning specific content.</a:t>
            </a:r>
            <a:endParaRPr sz="2200">
              <a:solidFill>
                <a:srgbClr val="000000"/>
              </a:solidFill>
              <a:latin typeface="Arial"/>
              <a:ea typeface="Arial"/>
              <a:cs typeface="Arial"/>
              <a:sym typeface="Arial"/>
            </a:endParaRPr>
          </a:p>
        </p:txBody>
      </p:sp>
      <p:sp>
        <p:nvSpPr>
          <p:cNvPr id="146" name="Google Shape;146;p21"/>
          <p:cNvSpPr txBox="1">
            <a:spLocks noGrp="1"/>
          </p:cNvSpPr>
          <p:nvPr>
            <p:ph type="body" idx="2"/>
          </p:nvPr>
        </p:nvSpPr>
        <p:spPr>
          <a:xfrm>
            <a:off x="415641" y="3686917"/>
            <a:ext cx="5333100" cy="2133900"/>
          </a:xfrm>
          <a:prstGeom prst="rect">
            <a:avLst/>
          </a:prstGeom>
          <a:noFill/>
          <a:ln w="76200" cap="flat" cmpd="sng">
            <a:solidFill>
              <a:srgbClr val="B2D6B3"/>
            </a:solidFill>
            <a:prstDash val="solid"/>
            <a:round/>
            <a:headEnd type="none" w="sm" len="sm"/>
            <a:tailEnd type="none" w="sm" len="sm"/>
          </a:ln>
        </p:spPr>
        <p:txBody>
          <a:bodyPr spcFirstLastPara="1" wrap="square" lIns="121900" tIns="121900" rIns="121900" bIns="121900" anchor="t" anchorCtr="0">
            <a:noAutofit/>
          </a:bodyPr>
          <a:lstStyle/>
          <a:p>
            <a:pPr marL="609585" lvl="0" indent="-474123"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Each table group will receive an envelope containing pictures.</a:t>
            </a:r>
            <a:endParaRPr sz="2200">
              <a:solidFill>
                <a:srgbClr val="000000"/>
              </a:solidFill>
              <a:latin typeface="Arial"/>
              <a:ea typeface="Arial"/>
              <a:cs typeface="Arial"/>
              <a:sym typeface="Arial"/>
            </a:endParaRPr>
          </a:p>
          <a:p>
            <a:pPr marL="609585" lvl="0" indent="-474123"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Your job:</a:t>
            </a:r>
            <a:endParaRPr sz="2200">
              <a:solidFill>
                <a:srgbClr val="000000"/>
              </a:solidFill>
              <a:latin typeface="Arial"/>
              <a:ea typeface="Arial"/>
              <a:cs typeface="Arial"/>
              <a:sym typeface="Arial"/>
            </a:endParaRPr>
          </a:p>
          <a:p>
            <a:pPr marL="1219170" lvl="1" indent="-474123"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With your tablemates, sort the pictures into groups based on similar attributes.</a:t>
            </a:r>
            <a:endParaRPr sz="2200">
              <a:solidFill>
                <a:srgbClr val="000000"/>
              </a:solidFill>
              <a:latin typeface="Arial"/>
              <a:ea typeface="Arial"/>
              <a:cs typeface="Arial"/>
              <a:sym typeface="Arial"/>
            </a:endParaRPr>
          </a:p>
        </p:txBody>
      </p:sp>
      <p:sp>
        <p:nvSpPr>
          <p:cNvPr id="147" name="Google Shape;147;p21"/>
          <p:cNvSpPr txBox="1"/>
          <p:nvPr/>
        </p:nvSpPr>
        <p:spPr>
          <a:xfrm>
            <a:off x="6189449" y="3508868"/>
            <a:ext cx="5586900" cy="2490000"/>
          </a:xfrm>
          <a:prstGeom prst="rect">
            <a:avLst/>
          </a:prstGeom>
          <a:noFill/>
          <a:ln w="76200" cap="flat" cmpd="sng">
            <a:solidFill>
              <a:srgbClr val="B2D6B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200" i="0" u="none" strike="noStrike" cap="none">
                <a:solidFill>
                  <a:srgbClr val="000000"/>
                </a:solidFill>
              </a:rPr>
              <a:t>Rules for the sort:</a:t>
            </a:r>
            <a:endParaRPr sz="2200"/>
          </a:p>
          <a:p>
            <a:pPr marL="609585" marR="0" lvl="0" indent="-474123" algn="l" rtl="0">
              <a:lnSpc>
                <a:spcPct val="90000"/>
              </a:lnSpc>
              <a:spcBef>
                <a:spcPts val="2133"/>
              </a:spcBef>
              <a:spcAft>
                <a:spcPts val="0"/>
              </a:spcAft>
              <a:buClr>
                <a:srgbClr val="000000"/>
              </a:buClr>
              <a:buSzPts val="2200"/>
              <a:buChar char="●"/>
            </a:pPr>
            <a:r>
              <a:rPr lang="en-US" sz="2200" i="0" u="none" strike="noStrike" cap="none">
                <a:solidFill>
                  <a:srgbClr val="000000"/>
                </a:solidFill>
              </a:rPr>
              <a:t>Minimum of three categories</a:t>
            </a:r>
            <a:endParaRPr sz="2200"/>
          </a:p>
          <a:p>
            <a:pPr marL="609584" marR="0" lvl="0" indent="-474122" algn="l" rtl="0">
              <a:lnSpc>
                <a:spcPct val="90000"/>
              </a:lnSpc>
              <a:spcBef>
                <a:spcPts val="0"/>
              </a:spcBef>
              <a:spcAft>
                <a:spcPts val="0"/>
              </a:spcAft>
              <a:buClr>
                <a:srgbClr val="000000"/>
              </a:buClr>
              <a:buSzPts val="2200"/>
              <a:buChar char="●"/>
            </a:pPr>
            <a:r>
              <a:rPr lang="en-US" sz="2200" i="0" u="none" strike="noStrike" cap="none">
                <a:solidFill>
                  <a:srgbClr val="000000"/>
                </a:solidFill>
              </a:rPr>
              <a:t>At least 2 pictures in each category</a:t>
            </a:r>
            <a:endParaRPr sz="2200" i="0" u="none" strike="noStrike" cap="none">
              <a:solidFill>
                <a:srgbClr val="000000"/>
              </a:solidFill>
            </a:endParaRPr>
          </a:p>
          <a:p>
            <a:pPr marL="914400" marR="0" lvl="1" indent="-368300" algn="l" rtl="0">
              <a:lnSpc>
                <a:spcPct val="90000"/>
              </a:lnSpc>
              <a:spcBef>
                <a:spcPts val="0"/>
              </a:spcBef>
              <a:spcAft>
                <a:spcPts val="0"/>
              </a:spcAft>
              <a:buSzPts val="2200"/>
              <a:buChar char="○"/>
            </a:pPr>
            <a:r>
              <a:rPr lang="en-US" sz="2200"/>
              <a:t>No groups of 1</a:t>
            </a:r>
            <a:endParaRPr sz="2200"/>
          </a:p>
          <a:p>
            <a:pPr marL="609585" marR="0" lvl="0" indent="-474123" algn="l" rtl="0">
              <a:lnSpc>
                <a:spcPct val="90000"/>
              </a:lnSpc>
              <a:spcBef>
                <a:spcPts val="0"/>
              </a:spcBef>
              <a:spcAft>
                <a:spcPts val="0"/>
              </a:spcAft>
              <a:buClr>
                <a:srgbClr val="000000"/>
              </a:buClr>
              <a:buSzPts val="2200"/>
              <a:buChar char="●"/>
            </a:pPr>
            <a:r>
              <a:rPr lang="en-US" sz="2200" i="0" u="none" strike="noStrike" cap="none">
                <a:solidFill>
                  <a:srgbClr val="000000"/>
                </a:solidFill>
              </a:rPr>
              <a:t>Reason why you grouped pictures together</a:t>
            </a:r>
            <a:endParaRPr sz="2200"/>
          </a:p>
          <a:p>
            <a:pPr marL="186262" marR="0" lvl="0" indent="0" algn="l" rtl="0">
              <a:lnSpc>
                <a:spcPct val="90000"/>
              </a:lnSpc>
              <a:spcBef>
                <a:spcPts val="0"/>
              </a:spcBef>
              <a:spcAft>
                <a:spcPts val="0"/>
              </a:spcAft>
              <a:buNone/>
            </a:pPr>
            <a:endParaRPr sz="2133" b="0" i="0" u="none" strike="noStrike" cap="none">
              <a:solidFill>
                <a:srgbClr val="000000"/>
              </a:solidFill>
              <a:latin typeface="Comic Sans MS"/>
              <a:ea typeface="Comic Sans MS"/>
              <a:cs typeface="Comic Sans MS"/>
              <a:sym typeface="Comic Sans MS"/>
            </a:endParaRPr>
          </a:p>
        </p:txBody>
      </p:sp>
      <p:sp>
        <p:nvSpPr>
          <p:cNvPr id="148" name="Google Shape;148;p21"/>
          <p:cNvSpPr txBox="1"/>
          <p:nvPr/>
        </p:nvSpPr>
        <p:spPr>
          <a:xfrm>
            <a:off x="244950" y="181850"/>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Explore-Part 1</a:t>
            </a:r>
            <a:endParaRPr sz="1600" b="1"/>
          </a:p>
        </p:txBody>
      </p:sp>
      <p:pic>
        <p:nvPicPr>
          <p:cNvPr id="149" name="Google Shape;149;p21"/>
          <p:cNvPicPr preferRelativeResize="0"/>
          <p:nvPr/>
        </p:nvPicPr>
        <p:blipFill>
          <a:blip r:embed="rId3">
            <a:alphaModFix/>
          </a:blip>
          <a:stretch>
            <a:fillRect/>
          </a:stretch>
        </p:blipFill>
        <p:spPr>
          <a:xfrm>
            <a:off x="10088150" y="152400"/>
            <a:ext cx="1951451" cy="1951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1718575" y="196500"/>
            <a:ext cx="80898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sz="4400" b="1">
                <a:solidFill>
                  <a:srgbClr val="7369AF"/>
                </a:solidFill>
                <a:latin typeface="Arial"/>
                <a:ea typeface="Arial"/>
                <a:cs typeface="Arial"/>
                <a:sym typeface="Arial"/>
              </a:rPr>
              <a:t>Inductive Sort Continued</a:t>
            </a:r>
            <a:endParaRPr sz="4400" b="1">
              <a:solidFill>
                <a:srgbClr val="7369AF"/>
              </a:solidFill>
              <a:latin typeface="Arial"/>
              <a:ea typeface="Arial"/>
              <a:cs typeface="Arial"/>
              <a:sym typeface="Arial"/>
            </a:endParaRPr>
          </a:p>
        </p:txBody>
      </p:sp>
      <p:sp>
        <p:nvSpPr>
          <p:cNvPr id="155" name="Google Shape;155;p22"/>
          <p:cNvSpPr txBox="1">
            <a:spLocks noGrp="1"/>
          </p:cNvSpPr>
          <p:nvPr>
            <p:ph type="body" idx="1"/>
          </p:nvPr>
        </p:nvSpPr>
        <p:spPr>
          <a:xfrm>
            <a:off x="-1220000" y="1296000"/>
            <a:ext cx="8313600" cy="5782200"/>
          </a:xfrm>
          <a:prstGeom prst="rect">
            <a:avLst/>
          </a:prstGeom>
          <a:noFill/>
          <a:ln>
            <a:noFill/>
          </a:ln>
        </p:spPr>
        <p:txBody>
          <a:bodyPr spcFirstLastPara="1" wrap="square" lIns="121900" tIns="121900" rIns="121900" bIns="121900" anchor="t" anchorCtr="0">
            <a:noAutofit/>
          </a:bodyPr>
          <a:lstStyle/>
          <a:p>
            <a:pPr marL="1828754" lvl="0" indent="-474122"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Get a poster board and label the three categories.  </a:t>
            </a:r>
            <a:endParaRPr sz="2200">
              <a:solidFill>
                <a:srgbClr val="000000"/>
              </a:solidFill>
              <a:latin typeface="Arial"/>
              <a:ea typeface="Arial"/>
              <a:cs typeface="Arial"/>
              <a:sym typeface="Arial"/>
            </a:endParaRPr>
          </a:p>
          <a:p>
            <a:pPr marL="609584" lvl="0" indent="0" algn="l" rtl="0">
              <a:lnSpc>
                <a:spcPct val="90000"/>
              </a:lnSpc>
              <a:spcBef>
                <a:spcPts val="0"/>
              </a:spcBef>
              <a:spcAft>
                <a:spcPts val="0"/>
              </a:spcAft>
              <a:buNone/>
            </a:pPr>
            <a:endParaRPr sz="2200">
              <a:solidFill>
                <a:srgbClr val="000000"/>
              </a:solidFill>
              <a:latin typeface="Arial"/>
              <a:ea typeface="Arial"/>
              <a:cs typeface="Arial"/>
              <a:sym typeface="Arial"/>
            </a:endParaRPr>
          </a:p>
          <a:p>
            <a:pPr marL="1828754" lvl="0" indent="-304792" algn="l" rtl="0">
              <a:lnSpc>
                <a:spcPct val="90000"/>
              </a:lnSpc>
              <a:spcBef>
                <a:spcPts val="0"/>
              </a:spcBef>
              <a:spcAft>
                <a:spcPts val="0"/>
              </a:spcAft>
              <a:buClr>
                <a:srgbClr val="000000"/>
              </a:buClr>
              <a:buSzPts val="1400"/>
              <a:buNone/>
            </a:pPr>
            <a:endParaRPr sz="2200">
              <a:solidFill>
                <a:srgbClr val="000000"/>
              </a:solidFill>
              <a:latin typeface="Arial"/>
              <a:ea typeface="Arial"/>
              <a:cs typeface="Arial"/>
              <a:sym typeface="Arial"/>
            </a:endParaRPr>
          </a:p>
          <a:p>
            <a:pPr marL="1828754" lvl="0" indent="-474122"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Decide where each group of pictures should go.</a:t>
            </a:r>
            <a:endParaRPr sz="2200">
              <a:solidFill>
                <a:srgbClr val="000000"/>
              </a:solidFill>
              <a:latin typeface="Arial"/>
              <a:ea typeface="Arial"/>
              <a:cs typeface="Arial"/>
              <a:sym typeface="Arial"/>
            </a:endParaRPr>
          </a:p>
          <a:p>
            <a:pPr marL="609584" lvl="0" indent="0" algn="l" rtl="0">
              <a:lnSpc>
                <a:spcPct val="90000"/>
              </a:lnSpc>
              <a:spcBef>
                <a:spcPts val="0"/>
              </a:spcBef>
              <a:spcAft>
                <a:spcPts val="0"/>
              </a:spcAft>
              <a:buNone/>
            </a:pPr>
            <a:endParaRPr sz="2200">
              <a:solidFill>
                <a:srgbClr val="000000"/>
              </a:solidFill>
              <a:latin typeface="Arial"/>
              <a:ea typeface="Arial"/>
              <a:cs typeface="Arial"/>
              <a:sym typeface="Arial"/>
            </a:endParaRPr>
          </a:p>
          <a:p>
            <a:pPr marL="1405432" lvl="0" indent="0" algn="l" rtl="0">
              <a:lnSpc>
                <a:spcPct val="90000"/>
              </a:lnSpc>
              <a:spcBef>
                <a:spcPts val="0"/>
              </a:spcBef>
              <a:spcAft>
                <a:spcPts val="0"/>
              </a:spcAft>
              <a:buClr>
                <a:srgbClr val="000000"/>
              </a:buClr>
              <a:buSzPts val="1400"/>
              <a:buNone/>
            </a:pPr>
            <a:endParaRPr sz="2200">
              <a:solidFill>
                <a:srgbClr val="000000"/>
              </a:solidFill>
              <a:latin typeface="Arial"/>
              <a:ea typeface="Arial"/>
              <a:cs typeface="Arial"/>
              <a:sym typeface="Arial"/>
            </a:endParaRPr>
          </a:p>
          <a:p>
            <a:pPr marL="1828754" lvl="0" indent="-474122"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Tape each picture to the poster board.</a:t>
            </a:r>
            <a:endParaRPr sz="2200">
              <a:solidFill>
                <a:srgbClr val="000000"/>
              </a:solidFill>
              <a:latin typeface="Arial"/>
              <a:ea typeface="Arial"/>
              <a:cs typeface="Arial"/>
              <a:sym typeface="Arial"/>
            </a:endParaRPr>
          </a:p>
          <a:p>
            <a:pPr marL="609584" lvl="0" indent="0" algn="l" rtl="0">
              <a:lnSpc>
                <a:spcPct val="90000"/>
              </a:lnSpc>
              <a:spcBef>
                <a:spcPts val="0"/>
              </a:spcBef>
              <a:spcAft>
                <a:spcPts val="0"/>
              </a:spcAft>
              <a:buNone/>
            </a:pPr>
            <a:endParaRPr sz="2200">
              <a:solidFill>
                <a:srgbClr val="000000"/>
              </a:solidFill>
              <a:latin typeface="Arial"/>
              <a:ea typeface="Arial"/>
              <a:cs typeface="Arial"/>
              <a:sym typeface="Arial"/>
            </a:endParaRPr>
          </a:p>
          <a:p>
            <a:pPr marL="1405432" lvl="0" indent="0" algn="l" rtl="0">
              <a:lnSpc>
                <a:spcPct val="90000"/>
              </a:lnSpc>
              <a:spcBef>
                <a:spcPts val="0"/>
              </a:spcBef>
              <a:spcAft>
                <a:spcPts val="0"/>
              </a:spcAft>
              <a:buClr>
                <a:srgbClr val="000000"/>
              </a:buClr>
              <a:buSzPts val="1400"/>
              <a:buNone/>
            </a:pPr>
            <a:endParaRPr sz="2200">
              <a:solidFill>
                <a:srgbClr val="000000"/>
              </a:solidFill>
              <a:latin typeface="Arial"/>
              <a:ea typeface="Arial"/>
              <a:cs typeface="Arial"/>
              <a:sym typeface="Arial"/>
            </a:endParaRPr>
          </a:p>
          <a:p>
            <a:pPr marL="1828754" lvl="0" indent="-474123" algn="l" rtl="0">
              <a:lnSpc>
                <a:spcPct val="9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Work with your group to come up with a definition for each category.  What do you think producers, consumers, and decomposers are?  Write your definition on a post-it.</a:t>
            </a:r>
            <a:endParaRPr sz="2200">
              <a:solidFill>
                <a:srgbClr val="000000"/>
              </a:solidFill>
              <a:latin typeface="Arial"/>
              <a:ea typeface="Arial"/>
              <a:cs typeface="Arial"/>
              <a:sym typeface="Arial"/>
            </a:endParaRPr>
          </a:p>
          <a:p>
            <a:pPr marL="1828754" lvl="0" indent="0" algn="l" rtl="0">
              <a:lnSpc>
                <a:spcPct val="90000"/>
              </a:lnSpc>
              <a:spcBef>
                <a:spcPts val="2133"/>
              </a:spcBef>
              <a:spcAft>
                <a:spcPts val="2133"/>
              </a:spcAft>
              <a:buSzPts val="1800"/>
              <a:buNone/>
            </a:pPr>
            <a:endParaRPr>
              <a:latin typeface="Comic Sans MS"/>
              <a:ea typeface="Comic Sans MS"/>
              <a:cs typeface="Comic Sans MS"/>
              <a:sym typeface="Comic Sans MS"/>
            </a:endParaRPr>
          </a:p>
        </p:txBody>
      </p:sp>
      <p:graphicFrame>
        <p:nvGraphicFramePr>
          <p:cNvPr id="156" name="Google Shape;156;p22"/>
          <p:cNvGraphicFramePr/>
          <p:nvPr/>
        </p:nvGraphicFramePr>
        <p:xfrm>
          <a:off x="6875533" y="1108600"/>
          <a:ext cx="4837425" cy="5452792"/>
        </p:xfrm>
        <a:graphic>
          <a:graphicData uri="http://schemas.openxmlformats.org/drawingml/2006/table">
            <a:tbl>
              <a:tblPr>
                <a:noFill/>
                <a:tableStyleId>{EAA025C7-747A-4E99-81E5-1E382E201B96}</a:tableStyleId>
              </a:tblPr>
              <a:tblGrid>
                <a:gridCol w="1612475">
                  <a:extLst>
                    <a:ext uri="{9D8B030D-6E8A-4147-A177-3AD203B41FA5}">
                      <a16:colId xmlns:a16="http://schemas.microsoft.com/office/drawing/2014/main" val="20000"/>
                    </a:ext>
                  </a:extLst>
                </a:gridCol>
                <a:gridCol w="1612475">
                  <a:extLst>
                    <a:ext uri="{9D8B030D-6E8A-4147-A177-3AD203B41FA5}">
                      <a16:colId xmlns:a16="http://schemas.microsoft.com/office/drawing/2014/main" val="20001"/>
                    </a:ext>
                  </a:extLst>
                </a:gridCol>
                <a:gridCol w="1612475">
                  <a:extLst>
                    <a:ext uri="{9D8B030D-6E8A-4147-A177-3AD203B41FA5}">
                      <a16:colId xmlns:a16="http://schemas.microsoft.com/office/drawing/2014/main" val="20002"/>
                    </a:ext>
                  </a:extLst>
                </a:gridCol>
              </a:tblGrid>
              <a:tr h="523075">
                <a:tc>
                  <a:txBody>
                    <a:bodyPr/>
                    <a:lstStyle/>
                    <a:p>
                      <a:pPr marL="0" marR="0" lvl="0" indent="0" algn="l" rtl="0">
                        <a:lnSpc>
                          <a:spcPct val="115000"/>
                        </a:lnSpc>
                        <a:spcBef>
                          <a:spcPts val="0"/>
                        </a:spcBef>
                        <a:spcAft>
                          <a:spcPts val="0"/>
                        </a:spcAft>
                        <a:buClr>
                          <a:schemeClr val="dk1"/>
                        </a:buClr>
                        <a:buSzPts val="1350"/>
                        <a:buFont typeface="Comic Sans MS"/>
                        <a:buNone/>
                      </a:pPr>
                      <a:r>
                        <a:rPr lang="en-US" sz="1800" u="none" strike="noStrike" cap="none"/>
                        <a:t>Producers</a:t>
                      </a:r>
                      <a:endParaRPr sz="1800" u="none" strike="noStrike" cap="none"/>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1F5CD"/>
                    </a:solidFill>
                  </a:tcPr>
                </a:tc>
                <a:tc>
                  <a:txBody>
                    <a:bodyPr/>
                    <a:lstStyle/>
                    <a:p>
                      <a:pPr marL="0" marR="0" lvl="0" indent="0" algn="l" rtl="0">
                        <a:lnSpc>
                          <a:spcPct val="115000"/>
                        </a:lnSpc>
                        <a:spcBef>
                          <a:spcPts val="0"/>
                        </a:spcBef>
                        <a:spcAft>
                          <a:spcPts val="0"/>
                        </a:spcAft>
                        <a:buClr>
                          <a:schemeClr val="dk1"/>
                        </a:buClr>
                        <a:buSzPts val="1350"/>
                        <a:buFont typeface="Comic Sans MS"/>
                        <a:buNone/>
                      </a:pPr>
                      <a:r>
                        <a:rPr lang="en-US" sz="1800" u="none" strike="noStrike" cap="none"/>
                        <a:t> Consumers</a:t>
                      </a:r>
                      <a:endParaRPr sz="1800" u="none" strike="noStrike" cap="none"/>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1F5CD"/>
                    </a:solidFill>
                  </a:tcPr>
                </a:tc>
                <a:tc>
                  <a:txBody>
                    <a:bodyPr/>
                    <a:lstStyle/>
                    <a:p>
                      <a:pPr marL="0" marR="0" lvl="0" indent="0" algn="l" rtl="0">
                        <a:lnSpc>
                          <a:spcPct val="115000"/>
                        </a:lnSpc>
                        <a:spcBef>
                          <a:spcPts val="0"/>
                        </a:spcBef>
                        <a:spcAft>
                          <a:spcPts val="0"/>
                        </a:spcAft>
                        <a:buClr>
                          <a:schemeClr val="dk1"/>
                        </a:buClr>
                        <a:buSzPts val="1350"/>
                        <a:buFont typeface="Comic Sans MS"/>
                        <a:buNone/>
                      </a:pPr>
                      <a:r>
                        <a:rPr lang="en-US" sz="1800" u="none" strike="noStrike" cap="none"/>
                        <a:t>Decomposers</a:t>
                      </a:r>
                      <a:endParaRPr sz="1800" u="none" strike="noStrike" cap="none"/>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1F5CD"/>
                    </a:solidFill>
                  </a:tcPr>
                </a:tc>
                <a:extLst>
                  <a:ext uri="{0D108BD9-81ED-4DB2-BD59-A6C34878D82A}">
                    <a16:rowId xmlns:a16="http://schemas.microsoft.com/office/drawing/2014/main" val="10000"/>
                  </a:ext>
                </a:extLst>
              </a:tr>
              <a:tr h="4732950">
                <a:tc>
                  <a:txBody>
                    <a:bodyPr/>
                    <a:lstStyle/>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1F5CD"/>
                    </a:solidFill>
                  </a:tcPr>
                </a:tc>
                <a:tc>
                  <a:txBody>
                    <a:bodyPr/>
                    <a:lstStyle/>
                    <a:p>
                      <a:pPr marL="0" marR="0" lvl="0" indent="0" algn="l" rtl="0">
                        <a:lnSpc>
                          <a:spcPct val="100000"/>
                        </a:lnSpc>
                        <a:spcBef>
                          <a:spcPts val="0"/>
                        </a:spcBef>
                        <a:spcAft>
                          <a:spcPts val="0"/>
                        </a:spcAft>
                        <a:buClr>
                          <a:schemeClr val="dk1"/>
                        </a:buClr>
                        <a:buSzPts val="1350"/>
                        <a:buFont typeface="Corbel"/>
                        <a:buNone/>
                      </a:pPr>
                      <a:endParaRPr sz="1800" u="none" strike="noStrike" cap="none">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350"/>
                        <a:buFont typeface="Corbel"/>
                        <a:buNone/>
                      </a:pPr>
                      <a:endParaRPr sz="1800" u="none" strike="noStrike" cap="none">
                        <a:latin typeface="Comic Sans MS"/>
                        <a:ea typeface="Comic Sans MS"/>
                        <a:cs typeface="Comic Sans MS"/>
                        <a:sym typeface="Comic Sans MS"/>
                      </a:endParaRPr>
                    </a:p>
                    <a:p>
                      <a:pPr marL="0" marR="0" lvl="0" indent="0" algn="l" rtl="0">
                        <a:lnSpc>
                          <a:spcPct val="115000"/>
                        </a:lnSpc>
                        <a:spcBef>
                          <a:spcPts val="0"/>
                        </a:spcBef>
                        <a:spcAft>
                          <a:spcPts val="0"/>
                        </a:spcAft>
                        <a:buClr>
                          <a:schemeClr val="dk1"/>
                        </a:buClr>
                        <a:buSzPts val="1350"/>
                        <a:buFont typeface="Corbel"/>
                        <a:buNone/>
                      </a:pPr>
                      <a:endParaRPr sz="1800" u="none" strike="noStrike" cap="none">
                        <a:latin typeface="Comic Sans MS"/>
                        <a:ea typeface="Comic Sans MS"/>
                        <a:cs typeface="Comic Sans MS"/>
                        <a:sym typeface="Comic Sans MS"/>
                      </a:endParaRPr>
                    </a:p>
                    <a:p>
                      <a:pPr marL="0" marR="0" lvl="0" indent="0" algn="l" rtl="0">
                        <a:lnSpc>
                          <a:spcPct val="115000"/>
                        </a:lnSpc>
                        <a:spcBef>
                          <a:spcPts val="0"/>
                        </a:spcBef>
                        <a:spcAft>
                          <a:spcPts val="0"/>
                        </a:spcAft>
                        <a:buClr>
                          <a:schemeClr val="dk1"/>
                        </a:buClr>
                        <a:buSzPts val="1350"/>
                        <a:buFont typeface="Corbel"/>
                        <a:buNone/>
                      </a:pP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1F5CD"/>
                    </a:solidFill>
                  </a:tcPr>
                </a:tc>
                <a:tc>
                  <a:txBody>
                    <a:bodyPr/>
                    <a:lstStyle/>
                    <a:p>
                      <a:pPr marL="0" marR="0" lvl="0" indent="0" algn="l" rtl="0">
                        <a:lnSpc>
                          <a:spcPct val="115000"/>
                        </a:lnSpc>
                        <a:spcBef>
                          <a:spcPts val="0"/>
                        </a:spcBef>
                        <a:spcAft>
                          <a:spcPts val="0"/>
                        </a:spcAft>
                        <a:buClr>
                          <a:schemeClr val="dk1"/>
                        </a:buClr>
                        <a:buSzPts val="1350"/>
                        <a:buFont typeface="Corbel"/>
                        <a:buNone/>
                      </a:pPr>
                      <a:r>
                        <a:rPr lang="en-US" sz="1800" u="none" strike="noStrike" cap="none"/>
                        <a:t> </a:t>
                      </a:r>
                      <a:endParaRPr sz="1800" u="none" strike="noStrike" cap="none">
                        <a:latin typeface="Comic Sans MS"/>
                        <a:ea typeface="Comic Sans MS"/>
                        <a:cs typeface="Comic Sans MS"/>
                        <a:sym typeface="Comic Sans MS"/>
                      </a:endParaRPr>
                    </a:p>
                    <a:p>
                      <a:pPr marL="0" marR="0" lvl="0" indent="0" algn="l" rtl="0">
                        <a:lnSpc>
                          <a:spcPct val="115000"/>
                        </a:lnSpc>
                        <a:spcBef>
                          <a:spcPts val="0"/>
                        </a:spcBef>
                        <a:spcAft>
                          <a:spcPts val="0"/>
                        </a:spcAft>
                        <a:buClr>
                          <a:schemeClr val="dk1"/>
                        </a:buClr>
                        <a:buSzPts val="1350"/>
                        <a:buFont typeface="Corbel"/>
                        <a:buNone/>
                      </a:pPr>
                      <a:endParaRPr sz="1800" u="none" strike="noStrike" cap="none"/>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1F5CD"/>
                    </a:solidFill>
                  </a:tcPr>
                </a:tc>
                <a:extLst>
                  <a:ext uri="{0D108BD9-81ED-4DB2-BD59-A6C34878D82A}">
                    <a16:rowId xmlns:a16="http://schemas.microsoft.com/office/drawing/2014/main" val="10001"/>
                  </a:ext>
                </a:extLst>
              </a:tr>
            </a:tbl>
          </a:graphicData>
        </a:graphic>
      </p:graphicFrame>
      <p:sp>
        <p:nvSpPr>
          <p:cNvPr id="157" name="Google Shape;157;p22"/>
          <p:cNvSpPr/>
          <p:nvPr/>
        </p:nvSpPr>
        <p:spPr>
          <a:xfrm>
            <a:off x="6875525" y="1806125"/>
            <a:ext cx="1394400" cy="62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67" i="0" u="none" strike="noStrike" cap="none">
                <a:solidFill>
                  <a:srgbClr val="000000"/>
                </a:solidFill>
              </a:rPr>
              <a:t>Definition</a:t>
            </a:r>
            <a:endParaRPr sz="1867" i="0" u="none" strike="noStrike" cap="none">
              <a:solidFill>
                <a:srgbClr val="000000"/>
              </a:solidFill>
            </a:endParaRPr>
          </a:p>
        </p:txBody>
      </p:sp>
      <p:sp>
        <p:nvSpPr>
          <p:cNvPr id="158" name="Google Shape;158;p22"/>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Explore-Part 2</a:t>
            </a:r>
            <a:endParaRPr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A98F"/>
        </a:solidFill>
        <a:effectLst/>
      </p:bgPr>
    </p:bg>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415600" y="647233"/>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F0CA8"/>
              </a:buClr>
              <a:buSzPts val="2800"/>
              <a:buNone/>
            </a:pPr>
            <a:r>
              <a:rPr lang="en-US" sz="4400" b="1">
                <a:solidFill>
                  <a:srgbClr val="655C9A"/>
                </a:solidFill>
                <a:latin typeface="Arial"/>
                <a:ea typeface="Arial"/>
                <a:cs typeface="Arial"/>
                <a:sym typeface="Arial"/>
              </a:rPr>
              <a:t>Carousel Walk</a:t>
            </a:r>
            <a:endParaRPr sz="4400" b="1">
              <a:solidFill>
                <a:srgbClr val="655C9A"/>
              </a:solidFill>
              <a:latin typeface="Arial"/>
              <a:ea typeface="Arial"/>
              <a:cs typeface="Arial"/>
              <a:sym typeface="Arial"/>
            </a:endParaRPr>
          </a:p>
        </p:txBody>
      </p:sp>
      <p:sp>
        <p:nvSpPr>
          <p:cNvPr id="164" name="Google Shape;164;p23"/>
          <p:cNvSpPr txBox="1">
            <a:spLocks noGrp="1"/>
          </p:cNvSpPr>
          <p:nvPr>
            <p:ph type="body" idx="1"/>
          </p:nvPr>
        </p:nvSpPr>
        <p:spPr>
          <a:xfrm>
            <a:off x="415600" y="1410833"/>
            <a:ext cx="11360700" cy="4555200"/>
          </a:xfrm>
          <a:prstGeom prst="rect">
            <a:avLst/>
          </a:prstGeom>
          <a:noFill/>
          <a:ln>
            <a:noFill/>
          </a:ln>
        </p:spPr>
        <p:txBody>
          <a:bodyPr spcFirstLastPara="1" wrap="square" lIns="121900" tIns="121900" rIns="121900" bIns="121900" anchor="t" anchorCtr="0">
            <a:noAutofit/>
          </a:bodyPr>
          <a:lstStyle/>
          <a:p>
            <a:pPr marL="609585" lvl="0" indent="-495286" algn="l" rtl="0">
              <a:lnSpc>
                <a:spcPct val="90000"/>
              </a:lnSpc>
              <a:spcBef>
                <a:spcPts val="0"/>
              </a:spcBef>
              <a:spcAft>
                <a:spcPts val="0"/>
              </a:spcAft>
              <a:buClr>
                <a:srgbClr val="000000"/>
              </a:buClr>
              <a:buSzPts val="2200"/>
              <a:buFont typeface="Arial"/>
              <a:buAutoNum type="arabicPeriod"/>
            </a:pPr>
            <a:r>
              <a:rPr lang="en-US" sz="2200">
                <a:solidFill>
                  <a:srgbClr val="000000"/>
                </a:solidFill>
                <a:latin typeface="Arial"/>
                <a:ea typeface="Arial"/>
                <a:cs typeface="Arial"/>
                <a:sym typeface="Arial"/>
              </a:rPr>
              <a:t>Leave your poster board at your group table.</a:t>
            </a:r>
            <a:endParaRPr sz="2200">
              <a:solidFill>
                <a:srgbClr val="000000"/>
              </a:solidFill>
              <a:latin typeface="Arial"/>
              <a:ea typeface="Arial"/>
              <a:cs typeface="Arial"/>
              <a:sym typeface="Arial"/>
            </a:endParaRPr>
          </a:p>
          <a:p>
            <a:pPr marL="609585" lvl="0" indent="-495286" algn="l" rtl="0">
              <a:lnSpc>
                <a:spcPct val="90000"/>
              </a:lnSpc>
              <a:spcBef>
                <a:spcPts val="0"/>
              </a:spcBef>
              <a:spcAft>
                <a:spcPts val="0"/>
              </a:spcAft>
              <a:buClr>
                <a:srgbClr val="000000"/>
              </a:buClr>
              <a:buSzPts val="2200"/>
              <a:buFont typeface="Arial"/>
              <a:buAutoNum type="arabicPeriod"/>
            </a:pPr>
            <a:r>
              <a:rPr lang="en-US" sz="2200">
                <a:solidFill>
                  <a:srgbClr val="000000"/>
                </a:solidFill>
                <a:latin typeface="Arial"/>
                <a:ea typeface="Arial"/>
                <a:cs typeface="Arial"/>
                <a:sym typeface="Arial"/>
              </a:rPr>
              <a:t>As a group, walk around the room and look at the other posters.</a:t>
            </a:r>
            <a:endParaRPr sz="2200">
              <a:solidFill>
                <a:srgbClr val="000000"/>
              </a:solidFill>
              <a:latin typeface="Arial"/>
              <a:ea typeface="Arial"/>
              <a:cs typeface="Arial"/>
              <a:sym typeface="Arial"/>
            </a:endParaRPr>
          </a:p>
          <a:p>
            <a:pPr marL="1219169" lvl="0" indent="0" algn="l" rtl="0">
              <a:lnSpc>
                <a:spcPct val="90000"/>
              </a:lnSpc>
              <a:spcBef>
                <a:spcPts val="0"/>
              </a:spcBef>
              <a:spcAft>
                <a:spcPts val="0"/>
              </a:spcAft>
              <a:buNone/>
            </a:pPr>
            <a:r>
              <a:rPr lang="en-US" sz="2200">
                <a:solidFill>
                  <a:srgbClr val="69609F"/>
                </a:solidFill>
                <a:latin typeface="Arial"/>
                <a:ea typeface="Arial"/>
                <a:cs typeface="Arial"/>
                <a:sym typeface="Arial"/>
              </a:rPr>
              <a:t>Be thinking about: What similarities in definitions did you notice?  What differences?  How did other groups place their pictures?</a:t>
            </a:r>
            <a:endParaRPr sz="2200">
              <a:solidFill>
                <a:srgbClr val="69609F"/>
              </a:solidFill>
              <a:latin typeface="Arial"/>
              <a:ea typeface="Arial"/>
              <a:cs typeface="Arial"/>
              <a:sym typeface="Arial"/>
            </a:endParaRPr>
          </a:p>
          <a:p>
            <a:pPr marL="0" lvl="0" indent="0" algn="l" rtl="0">
              <a:lnSpc>
                <a:spcPct val="90000"/>
              </a:lnSpc>
              <a:spcBef>
                <a:spcPts val="2133"/>
              </a:spcBef>
              <a:spcAft>
                <a:spcPts val="2133"/>
              </a:spcAft>
              <a:buSzPts val="1800"/>
              <a:buNone/>
            </a:pPr>
            <a:r>
              <a:rPr lang="en-US" sz="2200">
                <a:solidFill>
                  <a:srgbClr val="000000"/>
                </a:solidFill>
                <a:latin typeface="Arial"/>
                <a:ea typeface="Arial"/>
                <a:cs typeface="Arial"/>
                <a:sym typeface="Arial"/>
              </a:rPr>
              <a:t>3. When back at your seat, be ready to share one of the ideas your group discussed from your carousel walk.</a:t>
            </a:r>
            <a:endParaRPr sz="2200">
              <a:solidFill>
                <a:srgbClr val="000000"/>
              </a:solidFill>
              <a:latin typeface="Arial"/>
              <a:ea typeface="Arial"/>
              <a:cs typeface="Arial"/>
              <a:sym typeface="Arial"/>
            </a:endParaRPr>
          </a:p>
        </p:txBody>
      </p:sp>
      <p:sp>
        <p:nvSpPr>
          <p:cNvPr id="165" name="Google Shape;165;p23"/>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Explore-Part 2</a:t>
            </a:r>
            <a:endParaRPr sz="1600" b="1"/>
          </a:p>
        </p:txBody>
      </p:sp>
      <p:pic>
        <p:nvPicPr>
          <p:cNvPr id="166" name="Google Shape;166;p23" title="PXL_20220816_212054534.jpg"/>
          <p:cNvPicPr preferRelativeResize="0"/>
          <p:nvPr/>
        </p:nvPicPr>
        <p:blipFill>
          <a:blip r:embed="rId3">
            <a:alphaModFix/>
          </a:blip>
          <a:stretch>
            <a:fillRect/>
          </a:stretch>
        </p:blipFill>
        <p:spPr>
          <a:xfrm>
            <a:off x="807475" y="4026000"/>
            <a:ext cx="3239624" cy="2429725"/>
          </a:xfrm>
          <a:prstGeom prst="rect">
            <a:avLst/>
          </a:prstGeom>
          <a:noFill/>
          <a:ln>
            <a:noFill/>
          </a:ln>
        </p:spPr>
      </p:pic>
      <p:pic>
        <p:nvPicPr>
          <p:cNvPr id="167" name="Google Shape;167;p23" title="PXL_20220816_212149593.jpg"/>
          <p:cNvPicPr preferRelativeResize="0"/>
          <p:nvPr/>
        </p:nvPicPr>
        <p:blipFill>
          <a:blip r:embed="rId4">
            <a:alphaModFix/>
          </a:blip>
          <a:stretch>
            <a:fillRect/>
          </a:stretch>
        </p:blipFill>
        <p:spPr>
          <a:xfrm>
            <a:off x="4476187" y="4026000"/>
            <a:ext cx="3239634" cy="2429725"/>
          </a:xfrm>
          <a:prstGeom prst="rect">
            <a:avLst/>
          </a:prstGeom>
          <a:noFill/>
          <a:ln>
            <a:noFill/>
          </a:ln>
        </p:spPr>
      </p:pic>
      <p:pic>
        <p:nvPicPr>
          <p:cNvPr id="168" name="Google Shape;168;p23" title="PXL_20220824_203505839.jpg"/>
          <p:cNvPicPr preferRelativeResize="0"/>
          <p:nvPr/>
        </p:nvPicPr>
        <p:blipFill>
          <a:blip r:embed="rId5">
            <a:alphaModFix/>
          </a:blip>
          <a:stretch>
            <a:fillRect/>
          </a:stretch>
        </p:blipFill>
        <p:spPr>
          <a:xfrm>
            <a:off x="8144900" y="4026013"/>
            <a:ext cx="3239624" cy="24296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Props1.xml><?xml version="1.0" encoding="utf-8"?>
<ds:datastoreItem xmlns:ds="http://schemas.openxmlformats.org/officeDocument/2006/customXml" ds:itemID="{0715D3A1-3793-4267-9AA4-B58840916A6E}"/>
</file>

<file path=customXml/itemProps2.xml><?xml version="1.0" encoding="utf-8"?>
<ds:datastoreItem xmlns:ds="http://schemas.openxmlformats.org/officeDocument/2006/customXml" ds:itemID="{68C0006F-35AB-4982-89DA-B3BB10AA320D}"/>
</file>

<file path=customXml/itemProps3.xml><?xml version="1.0" encoding="utf-8"?>
<ds:datastoreItem xmlns:ds="http://schemas.openxmlformats.org/officeDocument/2006/customXml" ds:itemID="{F5FD9D18-0894-4815-98C6-C063F27F4E1D}"/>
</file>

<file path=docProps/app.xml><?xml version="1.0" encoding="utf-8"?>
<Properties xmlns="http://schemas.openxmlformats.org/officeDocument/2006/extended-properties" xmlns:vt="http://schemas.openxmlformats.org/officeDocument/2006/docPropsVTypes">
  <TotalTime>0</TotalTime>
  <Words>1911</Words>
  <Application>Microsoft Office PowerPoint</Application>
  <PresentationFormat>Widescreen</PresentationFormat>
  <Paragraphs>243</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Comic Sans MS</vt:lpstr>
      <vt:lpstr>Noto Sans Symbols</vt:lpstr>
      <vt:lpstr>Arial</vt:lpstr>
      <vt:lpstr>Corbel</vt:lpstr>
      <vt:lpstr>Basis</vt:lpstr>
      <vt:lpstr>PowerPoint Presentation</vt:lpstr>
      <vt:lpstr>PowerPoint Presentation</vt:lpstr>
      <vt:lpstr>PowerPoint Presentation</vt:lpstr>
      <vt:lpstr>Biodiversity Video Link https://us-east-2.protection.sophos.com/?d=youtu.be&amp;u=aHR0cHM6Ly95b3V0dS5iZS92Xy1ucW8yNVZvWQ==&amp;i=NjE1YjcxMmU5ZTMxNGEwZjUyYmZiZjI3&amp;t=cnNoZU5FelRpbmZnY2FHeTl3d0ExdGpDQ3M5bjFJc0NWekdtaXFIVTRqND0=&amp;h=a5311c76853b449c98f3198f01123344 </vt:lpstr>
      <vt:lpstr>What are some of the things you noticed in the video?</vt:lpstr>
      <vt:lpstr>PowerPoint Presentation</vt:lpstr>
      <vt:lpstr>Inductive Sort  </vt:lpstr>
      <vt:lpstr>Inductive Sort Continued</vt:lpstr>
      <vt:lpstr>Carousel Walk</vt:lpstr>
      <vt:lpstr>An organism …..</vt:lpstr>
      <vt:lpstr>Scientists have divided living things into groups according to the job they do in nature.</vt:lpstr>
      <vt:lpstr>Producers</vt:lpstr>
      <vt:lpstr>PowerPoint Presentation</vt:lpstr>
      <vt:lpstr>Consumers</vt:lpstr>
      <vt:lpstr>Types of consumers</vt:lpstr>
      <vt:lpstr>Carnivores only eat meat (other animals). </vt:lpstr>
      <vt:lpstr>PowerPoint Presentation</vt:lpstr>
      <vt:lpstr>Herbivores eat only plants.</vt:lpstr>
      <vt:lpstr>PowerPoint Presentation</vt:lpstr>
      <vt:lpstr>Omnivores eat both meat (animals) and plants. </vt:lpstr>
      <vt:lpstr>PowerPoint Presentation</vt:lpstr>
      <vt:lpstr>Stop…Review…Check… Turn to your partner and tell them the meaning of each word. Also give two examples of each.</vt:lpstr>
      <vt:lpstr>Decomposers </vt:lpstr>
      <vt:lpstr>What would the world look like without decomposers?</vt:lpstr>
      <vt:lpstr>PowerPoint Presentation</vt:lpstr>
      <vt:lpstr>Revisit your poster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2</cp:revision>
  <dcterms:modified xsi:type="dcterms:W3CDTF">2024-08-14T18:33:39Z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0x010100FAFAEEB63953B14FAD7AF534009B1224</vt:lpwstr>
  </property>
</Properties>
</file>