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4.xml" ContentType="application/vnd.openxmlformats-officedocument.presentationml.slide+xml"/>
  <Override PartName="/ppt/slides/slide45.xml" ContentType="application/vnd.openxmlformats-officedocument.presentationml.slide+xml"/>
  <Override PartName="/ppt/slides/slide2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5143500" type="screen16x9"/>
  <p:notesSz cx="6858000" cy="9144000"/>
  <p:embeddedFontLst>
    <p:embeddedFont>
      <p:font typeface="Lato"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Lato Black" panose="020B0604020202020204" charset="0"/>
      <p:bold r:id="rId57"/>
      <p:boldItalic r:id="rId58"/>
    </p:embeddedFont>
    <p:embeddedFont>
      <p:font typeface="Corbel" panose="020B05030202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0b7e606c7_0_179: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2e0b7e606c7_0_179: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25f7adf3d6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25f7adf3d6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Students can write any question onto a post-it or sentence strip and add it to the wonder wall.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25f7adf3d6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25f7adf3d6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25f7adf3d6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25f7adf3d6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25f7adf3d6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25f7adf3d6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 will lead a discussion after building and using the model.  Gravity causes the water to run off and move into the ground. As surface runoff slows it infiltrates into underground layers of sand, gravel, and clay (the aquifer.) When the water table (the top level of the groundwater accumulated between sediments in the aquifer) crosses the surface it becomes surface water. Surface water and groundwater are connected.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6509db0ac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6509db0ac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Consider having student pump 5 times every thirty seconds to simulate 5 years time passing.  This will help to simulate that the water table reduces slowly over time.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25f7adf3d6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25f7adf3d6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will lead a discussion after using the model.  If groundwater is pumped, there is less available. If groundwater is over pumped, it would affect both the availability of surface water and groundwater, resulting in less for human consumption, loss of habitats and impacts to wildlife.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c73b6330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c73b6330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will lead a discussion after using the model.  If groundwater is pumped, there is less available. If groundwater is over pumped, it would affect both the availability of surface water and groundwater, resulting in less for human consumption, loss of habitats and impacts wildlife. Lake Powell’s water levels are impacted by drought, since it is fed by snowmelt and rainfall in the mountains of the Colorado River watershed. Since the CAP’s source of water is the Colorado River, fluctuations in water availability will affect how much of the CAP water we can receive. Banking it now through recharge is important for our future water supply.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25f7adf3d6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25f7adf3d6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25f7adf3d6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25f7adf3d6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e0b7e606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e0b7e606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25f7adf3d6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25f7adf3d6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25f7adf3d6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25f7adf3d6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vocabulary cards and display in the classroom.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e265e9b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e265e9b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should revisit their class stock inflow/outflow diagram. </a:t>
            </a:r>
            <a:r>
              <a:rPr lang="en">
                <a:solidFill>
                  <a:schemeClr val="dk1"/>
                </a:solidFill>
              </a:rPr>
              <a:t>You should be able to add CAP water as an inflow. Reclaimed water and remediated water would be added from the outflow to the Tucson water at the backloop arrow.</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25f7adf3d6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25f7adf3d6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 out handout #2 containing the infographic and map.  Have students independently read through the infographic and respond on their worksheet. Then pull them together for a class discussion.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e265e9b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4e265e9b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25f7adf3d6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25f7adf3d6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Handout #3 students should complete independently.  Make sure to review expectation of integrating vocabulary.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25f7adf3d6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25f7adf3d6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25f7adf3d6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25f7adf3d6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up your class into 3 groups.  Each group will become experts on one of the three species.  They will then use the information from the facts sheets (found online or can be printed)  to make a claim about the impact of water on their survival.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25f7adf3d6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25f7adf3d6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25f7adf3d6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25f7adf3d6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25f7adf3d6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25f7adf3d6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25f7adf3d6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25f7adf3d6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Give students the probe. Have them identify inflow water sources (CAP, rain, snow melt, groundwater, surface water, effluent water). Create a larger scale version of this stock model as an anchor chart to add information throughout the unit.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25f7adf3d6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25f7adf3d6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Least to greatest: Hand washing, teeth brushing, dishwasher, washing machine, shower, bath, toilets, lawn.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5f7adf3d6_0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25f7adf3d6_0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 out to students.  Ideally students should be completing on a weekend day so they can track a full day’s water use.  Explain that the shower calculation is different because it is based on length of shower.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25f7adf3d6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25f7adf3d6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6509db0ac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6509db0ac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25f7adf3d6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25f7adf3d6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a partner or group, have students share their ideas.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25f7adf3d6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25f7adf3d6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Ask students to look at the last column of their water usage. Have students write the name of that activity (shower, tooth brushing, etc.) on a post-it. Teachers could draw a graph on the whiteboard or use one in the slide deck and then invite students to place their post it on the graph under the appropriate category.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25f7adf3d6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25f7adf3d6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25f7adf3d6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25f7adf3d6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25f7adf3d6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25f7adf3d6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6509db0ac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6509db0ac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25f7adf3d6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25f7adf3d6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4e265e9b81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4e265e9b8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4e265e9b81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4e265e9b81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4e265e9b8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4e265e9b8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Feel free to use other possible materials for your class as you see fit.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e265e9b81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e265e9b81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you discuss their rainwater harvesting systems, reiterate that they don’t have to just be cisterns for storage. They can be as simple as basins that slow runoff to let it infiltrate into the ground to naturally water vegetation so that groundwater doesn’t need to be pumped to water their landscapes.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ac678bfbc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ac678bfbc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ac678bfbc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ac678bfbc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25f7adf3d6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25f7adf3d6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notice? What do you wonder?  Encourage students to compare the sizes of the different pie slices.  Which is the largest, smallest, etc?  What might this chart represent?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25f7adf3d6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25f7adf3d6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might the slice labels be?  Students might guess things like pool water, rain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25f7adf3d6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25f7adf3d6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does this change your thinking?  What might the other slices represent?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25f7adf3d6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25f7adf3d6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might reclaimed mean?  What about remediated?  Allow students to make guesses based on background knowledge or root words.  </a:t>
            </a:r>
            <a:endParaRPr/>
          </a:p>
          <a:p>
            <a:pPr marL="0" lvl="0" indent="0" algn="l" rtl="0">
              <a:spcBef>
                <a:spcPts val="0"/>
              </a:spcBef>
              <a:spcAft>
                <a:spcPts val="0"/>
              </a:spcAft>
              <a:buNone/>
            </a:pPr>
            <a:r>
              <a:rPr lang="en"/>
              <a:t>Reclaimed water refers to water that has been reused or recycled. This happens in water treatment plants or even in homes where grey water is utilized.  Remediated refers to water that has been treated for pollution.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25f7adf3d6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25f7adf3d6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new information was added?  What does this new information tell us?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1"/>
              </a:buClr>
              <a:buSzPts val="2100"/>
              <a:buFont typeface="Corbe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59" name="Google Shape;59;p14"/>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1600"/>
              </a:spcBef>
              <a:spcAft>
                <a:spcPts val="0"/>
              </a:spcAft>
              <a:buSzPts val="900"/>
              <a:buChar char="○"/>
              <a:defRPr sz="1200"/>
            </a:lvl2pPr>
            <a:lvl3pPr marL="1371600" lvl="2" indent="-285750" algn="l" rtl="0">
              <a:lnSpc>
                <a:spcPct val="90000"/>
              </a:lnSpc>
              <a:spcBef>
                <a:spcPts val="1600"/>
              </a:spcBef>
              <a:spcAft>
                <a:spcPts val="0"/>
              </a:spcAft>
              <a:buSzPts val="900"/>
              <a:buChar char="■"/>
              <a:defRPr sz="1200"/>
            </a:lvl3pPr>
            <a:lvl4pPr marL="1828800" lvl="3" indent="-285750" algn="l" rtl="0">
              <a:lnSpc>
                <a:spcPct val="90000"/>
              </a:lnSpc>
              <a:spcBef>
                <a:spcPts val="1600"/>
              </a:spcBef>
              <a:spcAft>
                <a:spcPts val="0"/>
              </a:spcAft>
              <a:buSzPts val="900"/>
              <a:buChar char="●"/>
              <a:defRPr sz="1200"/>
            </a:lvl4pPr>
            <a:lvl5pPr marL="2286000" lvl="4" indent="-285750" algn="l" rtl="0">
              <a:lnSpc>
                <a:spcPct val="90000"/>
              </a:lnSpc>
              <a:spcBef>
                <a:spcPts val="1600"/>
              </a:spcBef>
              <a:spcAft>
                <a:spcPts val="0"/>
              </a:spcAft>
              <a:buSzPts val="900"/>
              <a:buChar char="○"/>
              <a:defRPr sz="1200"/>
            </a:lvl5pPr>
            <a:lvl6pPr marL="2743200" lvl="5" indent="-285750" algn="l" rtl="0">
              <a:lnSpc>
                <a:spcPct val="90000"/>
              </a:lnSpc>
              <a:spcBef>
                <a:spcPts val="1600"/>
              </a:spcBef>
              <a:spcAft>
                <a:spcPts val="0"/>
              </a:spcAft>
              <a:buSzPts val="900"/>
              <a:buChar char="■"/>
              <a:defRPr sz="1200"/>
            </a:lvl6pPr>
            <a:lvl7pPr marL="3200400" lvl="6" indent="-285750" algn="l" rtl="0">
              <a:lnSpc>
                <a:spcPct val="90000"/>
              </a:lnSpc>
              <a:spcBef>
                <a:spcPts val="1600"/>
              </a:spcBef>
              <a:spcAft>
                <a:spcPts val="0"/>
              </a:spcAft>
              <a:buSzPts val="900"/>
              <a:buChar char="●"/>
              <a:defRPr sz="1200"/>
            </a:lvl7pPr>
            <a:lvl8pPr marL="3657600" lvl="7" indent="-285750" algn="l" rtl="0">
              <a:lnSpc>
                <a:spcPct val="90000"/>
              </a:lnSpc>
              <a:spcBef>
                <a:spcPts val="1600"/>
              </a:spcBef>
              <a:spcAft>
                <a:spcPts val="0"/>
              </a:spcAft>
              <a:buSzPts val="900"/>
              <a:buChar char="○"/>
              <a:defRPr sz="1200"/>
            </a:lvl8pPr>
            <a:lvl9pPr marL="4114800" lvl="8" indent="-285750" algn="l" rtl="0">
              <a:lnSpc>
                <a:spcPct val="90000"/>
              </a:lnSpc>
              <a:spcBef>
                <a:spcPts val="1600"/>
              </a:spcBef>
              <a:spcAft>
                <a:spcPts val="1600"/>
              </a:spcAft>
              <a:buSzPts val="900"/>
              <a:buChar char="■"/>
              <a:defRPr sz="1200"/>
            </a:lvl9pPr>
          </a:lstStyle>
          <a:p>
            <a:endParaRPr/>
          </a:p>
        </p:txBody>
      </p:sp>
      <p:sp>
        <p:nvSpPr>
          <p:cNvPr id="60" name="Google Shape;60;p14"/>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1600"/>
              </a:spcBef>
              <a:spcAft>
                <a:spcPts val="0"/>
              </a:spcAft>
              <a:buSzPts val="900"/>
              <a:buChar char="○"/>
              <a:defRPr sz="1200"/>
            </a:lvl2pPr>
            <a:lvl3pPr marL="1371600" lvl="2" indent="-285750" algn="l" rtl="0">
              <a:lnSpc>
                <a:spcPct val="90000"/>
              </a:lnSpc>
              <a:spcBef>
                <a:spcPts val="1600"/>
              </a:spcBef>
              <a:spcAft>
                <a:spcPts val="0"/>
              </a:spcAft>
              <a:buSzPts val="900"/>
              <a:buChar char="■"/>
              <a:defRPr sz="1200"/>
            </a:lvl3pPr>
            <a:lvl4pPr marL="1828800" lvl="3" indent="-285750" algn="l" rtl="0">
              <a:lnSpc>
                <a:spcPct val="90000"/>
              </a:lnSpc>
              <a:spcBef>
                <a:spcPts val="1600"/>
              </a:spcBef>
              <a:spcAft>
                <a:spcPts val="0"/>
              </a:spcAft>
              <a:buSzPts val="900"/>
              <a:buChar char="●"/>
              <a:defRPr sz="1200"/>
            </a:lvl4pPr>
            <a:lvl5pPr marL="2286000" lvl="4" indent="-285750" algn="l" rtl="0">
              <a:lnSpc>
                <a:spcPct val="90000"/>
              </a:lnSpc>
              <a:spcBef>
                <a:spcPts val="1600"/>
              </a:spcBef>
              <a:spcAft>
                <a:spcPts val="0"/>
              </a:spcAft>
              <a:buSzPts val="900"/>
              <a:buChar char="○"/>
              <a:defRPr sz="1200"/>
            </a:lvl5pPr>
            <a:lvl6pPr marL="2743200" lvl="5" indent="-285750" algn="l" rtl="0">
              <a:lnSpc>
                <a:spcPct val="90000"/>
              </a:lnSpc>
              <a:spcBef>
                <a:spcPts val="1600"/>
              </a:spcBef>
              <a:spcAft>
                <a:spcPts val="0"/>
              </a:spcAft>
              <a:buSzPts val="900"/>
              <a:buChar char="■"/>
              <a:defRPr sz="1200"/>
            </a:lvl6pPr>
            <a:lvl7pPr marL="3200400" lvl="6" indent="-285750" algn="l" rtl="0">
              <a:lnSpc>
                <a:spcPct val="90000"/>
              </a:lnSpc>
              <a:spcBef>
                <a:spcPts val="1600"/>
              </a:spcBef>
              <a:spcAft>
                <a:spcPts val="0"/>
              </a:spcAft>
              <a:buSzPts val="900"/>
              <a:buChar char="●"/>
              <a:defRPr sz="1200"/>
            </a:lvl7pPr>
            <a:lvl8pPr marL="3657600" lvl="7" indent="-285750" algn="l" rtl="0">
              <a:lnSpc>
                <a:spcPct val="90000"/>
              </a:lnSpc>
              <a:spcBef>
                <a:spcPts val="1600"/>
              </a:spcBef>
              <a:spcAft>
                <a:spcPts val="0"/>
              </a:spcAft>
              <a:buSzPts val="900"/>
              <a:buChar char="○"/>
              <a:defRPr sz="1200"/>
            </a:lvl8pPr>
            <a:lvl9pPr marL="4114800" lvl="8" indent="-285750" algn="l" rtl="0">
              <a:lnSpc>
                <a:spcPct val="90000"/>
              </a:lnSpc>
              <a:spcBef>
                <a:spcPts val="1600"/>
              </a:spcBef>
              <a:spcAft>
                <a:spcPts val="1600"/>
              </a:spcAft>
              <a:buSzPts val="900"/>
              <a:buChar char="■"/>
              <a:defRPr sz="1200"/>
            </a:lvl9pPr>
          </a:lstStyle>
          <a:p>
            <a:endParaRPr/>
          </a:p>
        </p:txBody>
      </p:sp>
      <p:sp>
        <p:nvSpPr>
          <p:cNvPr id="61" name="Google Shape;61;p1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29818" y="880181"/>
            <a:ext cx="7475100" cy="2194800"/>
          </a:xfrm>
          <a:prstGeom prst="rect">
            <a:avLst/>
          </a:prstGeom>
          <a:noFill/>
          <a:ln>
            <a:noFill/>
          </a:ln>
        </p:spPr>
        <p:txBody>
          <a:bodyPr spcFirstLastPara="1" wrap="square" lIns="68575" tIns="34275" rIns="68575" bIns="34275" anchor="b" anchorCtr="0">
            <a:noAutofit/>
          </a:bodyPr>
          <a:lstStyle>
            <a:lvl1pPr lvl="0" algn="ctr" rtl="0">
              <a:lnSpc>
                <a:spcPct val="85000"/>
              </a:lnSpc>
              <a:spcBef>
                <a:spcPts val="0"/>
              </a:spcBef>
              <a:spcAft>
                <a:spcPts val="0"/>
              </a:spcAft>
              <a:buClr>
                <a:schemeClr val="accent1"/>
              </a:buClr>
              <a:buSzPts val="4100"/>
              <a:buFont typeface="Corbel"/>
              <a:buNone/>
              <a:defRPr sz="5400" b="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1282446" y="3115891"/>
            <a:ext cx="6576900" cy="10227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1100"/>
              </a:spcBef>
              <a:spcAft>
                <a:spcPts val="0"/>
              </a:spcAft>
              <a:buSzPts val="1000"/>
              <a:buNone/>
              <a:defRPr sz="1700">
                <a:solidFill>
                  <a:schemeClr val="accent1"/>
                </a:solidFill>
              </a:defRPr>
            </a:lvl1pPr>
            <a:lvl2pPr marL="914400" lvl="1" indent="-228600" algn="l" rtl="0">
              <a:lnSpc>
                <a:spcPct val="90000"/>
              </a:lnSpc>
              <a:spcBef>
                <a:spcPts val="200"/>
              </a:spcBef>
              <a:spcAft>
                <a:spcPts val="0"/>
              </a:spcAft>
              <a:buSzPts val="800"/>
              <a:buNone/>
              <a:defRPr sz="1400">
                <a:solidFill>
                  <a:srgbClr val="888888"/>
                </a:solidFill>
              </a:defRPr>
            </a:lvl2pPr>
            <a:lvl3pPr marL="1371600" lvl="2" indent="-228600" algn="l" rtl="0">
              <a:lnSpc>
                <a:spcPct val="90000"/>
              </a:lnSpc>
              <a:spcBef>
                <a:spcPts val="300"/>
              </a:spcBef>
              <a:spcAft>
                <a:spcPts val="0"/>
              </a:spcAft>
              <a:buSzPts val="700"/>
              <a:buNone/>
              <a:defRPr sz="1200">
                <a:solidFill>
                  <a:srgbClr val="888888"/>
                </a:solidFill>
              </a:defRPr>
            </a:lvl3pPr>
            <a:lvl4pPr marL="1828800" lvl="3" indent="-228600" algn="l" rtl="0">
              <a:lnSpc>
                <a:spcPct val="90000"/>
              </a:lnSpc>
              <a:spcBef>
                <a:spcPts val="300"/>
              </a:spcBef>
              <a:spcAft>
                <a:spcPts val="0"/>
              </a:spcAft>
              <a:buSzPts val="600"/>
              <a:buNone/>
              <a:defRPr sz="1100">
                <a:solidFill>
                  <a:srgbClr val="888888"/>
                </a:solidFill>
              </a:defRPr>
            </a:lvl4pPr>
            <a:lvl5pPr marL="2286000" lvl="4" indent="-228600" algn="l" rtl="0">
              <a:lnSpc>
                <a:spcPct val="90000"/>
              </a:lnSpc>
              <a:spcBef>
                <a:spcPts val="300"/>
              </a:spcBef>
              <a:spcAft>
                <a:spcPts val="0"/>
              </a:spcAft>
              <a:buSzPts val="600"/>
              <a:buNone/>
              <a:defRPr sz="1100">
                <a:solidFill>
                  <a:srgbClr val="888888"/>
                </a:solidFill>
              </a:defRPr>
            </a:lvl5pPr>
            <a:lvl6pPr marL="2743200" lvl="5" indent="-228600" algn="l" rtl="0">
              <a:lnSpc>
                <a:spcPct val="90000"/>
              </a:lnSpc>
              <a:spcBef>
                <a:spcPts val="300"/>
              </a:spcBef>
              <a:spcAft>
                <a:spcPts val="0"/>
              </a:spcAft>
              <a:buSzPts val="600"/>
              <a:buNone/>
              <a:defRPr sz="1100">
                <a:solidFill>
                  <a:srgbClr val="888888"/>
                </a:solidFill>
              </a:defRPr>
            </a:lvl6pPr>
            <a:lvl7pPr marL="3200400" lvl="6" indent="-228600" algn="l" rtl="0">
              <a:lnSpc>
                <a:spcPct val="90000"/>
              </a:lnSpc>
              <a:spcBef>
                <a:spcPts val="300"/>
              </a:spcBef>
              <a:spcAft>
                <a:spcPts val="0"/>
              </a:spcAft>
              <a:buSzPts val="600"/>
              <a:buNone/>
              <a:defRPr sz="1100">
                <a:solidFill>
                  <a:srgbClr val="888888"/>
                </a:solidFill>
              </a:defRPr>
            </a:lvl7pPr>
            <a:lvl8pPr marL="3657600" lvl="7" indent="-228600" algn="l" rtl="0">
              <a:lnSpc>
                <a:spcPct val="90000"/>
              </a:lnSpc>
              <a:spcBef>
                <a:spcPts val="300"/>
              </a:spcBef>
              <a:spcAft>
                <a:spcPts val="0"/>
              </a:spcAft>
              <a:buSzPts val="600"/>
              <a:buNone/>
              <a:defRPr sz="1100">
                <a:solidFill>
                  <a:srgbClr val="888888"/>
                </a:solidFill>
              </a:defRPr>
            </a:lvl8pPr>
            <a:lvl9pPr marL="4114800" lvl="8" indent="-228600" algn="l" rtl="0">
              <a:lnSpc>
                <a:spcPct val="90000"/>
              </a:lnSpc>
              <a:spcBef>
                <a:spcPts val="300"/>
              </a:spcBef>
              <a:spcAft>
                <a:spcPts val="300"/>
              </a:spcAft>
              <a:buSzPts val="600"/>
              <a:buNone/>
              <a:defRPr sz="1100">
                <a:solidFill>
                  <a:srgbClr val="888888"/>
                </a:solidFill>
              </a:defRPr>
            </a:lvl9pPr>
          </a:lstStyle>
          <a:p>
            <a:endParaRPr/>
          </a:p>
        </p:txBody>
      </p:sp>
      <p:sp>
        <p:nvSpPr>
          <p:cNvPr id="65" name="Google Shape;65;p1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66" name="Google Shape;66;p15"/>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67" name="Google Shape;67;p15"/>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8" name="Google Shape;68;p15"/>
          <p:cNvCxnSpPr/>
          <p:nvPr/>
        </p:nvCxnSpPr>
        <p:spPr>
          <a:xfrm>
            <a:off x="1485901" y="3015306"/>
            <a:ext cx="6172200"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1"/>
              </a:buClr>
              <a:buSzPts val="2100"/>
              <a:buFont typeface="Corbe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71" name="Google Shape;71;p1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SzPts val="1400"/>
              <a:buChar char="●"/>
              <a:defRPr/>
            </a:lvl1pPr>
            <a:lvl2pPr marL="914400" lvl="1" indent="-298450" algn="l" rtl="0">
              <a:lnSpc>
                <a:spcPct val="90000"/>
              </a:lnSpc>
              <a:spcBef>
                <a:spcPts val="1600"/>
              </a:spcBef>
              <a:spcAft>
                <a:spcPts val="0"/>
              </a:spcAft>
              <a:buSzPts val="1100"/>
              <a:buChar char="○"/>
              <a:defRPr/>
            </a:lvl2pPr>
            <a:lvl3pPr marL="1371600" lvl="2" indent="-298450" algn="l" rtl="0">
              <a:lnSpc>
                <a:spcPct val="90000"/>
              </a:lnSpc>
              <a:spcBef>
                <a:spcPts val="1600"/>
              </a:spcBef>
              <a:spcAft>
                <a:spcPts val="0"/>
              </a:spcAft>
              <a:buSzPts val="1100"/>
              <a:buChar char="■"/>
              <a:defRPr/>
            </a:lvl3pPr>
            <a:lvl4pPr marL="1828800" lvl="3" indent="-298450" algn="l" rtl="0">
              <a:lnSpc>
                <a:spcPct val="90000"/>
              </a:lnSpc>
              <a:spcBef>
                <a:spcPts val="1600"/>
              </a:spcBef>
              <a:spcAft>
                <a:spcPts val="0"/>
              </a:spcAft>
              <a:buSzPts val="1100"/>
              <a:buChar char="●"/>
              <a:defRPr/>
            </a:lvl4pPr>
            <a:lvl5pPr marL="2286000" lvl="4" indent="-298450" algn="l" rtl="0">
              <a:lnSpc>
                <a:spcPct val="90000"/>
              </a:lnSpc>
              <a:spcBef>
                <a:spcPts val="1600"/>
              </a:spcBef>
              <a:spcAft>
                <a:spcPts val="0"/>
              </a:spcAft>
              <a:buSzPts val="1100"/>
              <a:buChar char="○"/>
              <a:defRPr/>
            </a:lvl5pPr>
            <a:lvl6pPr marL="2743200" lvl="5" indent="-298450" algn="l" rtl="0">
              <a:lnSpc>
                <a:spcPct val="90000"/>
              </a:lnSpc>
              <a:spcBef>
                <a:spcPts val="1600"/>
              </a:spcBef>
              <a:spcAft>
                <a:spcPts val="0"/>
              </a:spcAft>
              <a:buSzPts val="1100"/>
              <a:buChar char="■"/>
              <a:defRPr/>
            </a:lvl6pPr>
            <a:lvl7pPr marL="3200400" lvl="6" indent="-298450" algn="l" rtl="0">
              <a:lnSpc>
                <a:spcPct val="90000"/>
              </a:lnSpc>
              <a:spcBef>
                <a:spcPts val="1600"/>
              </a:spcBef>
              <a:spcAft>
                <a:spcPts val="0"/>
              </a:spcAft>
              <a:buSzPts val="1100"/>
              <a:buChar char="●"/>
              <a:defRPr/>
            </a:lvl7pPr>
            <a:lvl8pPr marL="3657600" lvl="7" indent="-298450" algn="l" rtl="0">
              <a:lnSpc>
                <a:spcPct val="90000"/>
              </a:lnSpc>
              <a:spcBef>
                <a:spcPts val="1600"/>
              </a:spcBef>
              <a:spcAft>
                <a:spcPts val="0"/>
              </a:spcAft>
              <a:buSzPts val="1100"/>
              <a:buChar char="○"/>
              <a:defRPr/>
            </a:lvl8pPr>
            <a:lvl9pPr marL="4114800" lvl="8" indent="-298450" algn="l" rtl="0">
              <a:lnSpc>
                <a:spcPct val="90000"/>
              </a:lnSpc>
              <a:spcBef>
                <a:spcPts val="1600"/>
              </a:spcBef>
              <a:spcAft>
                <a:spcPts val="1600"/>
              </a:spcAft>
              <a:buSzPts val="1100"/>
              <a:buChar char="■"/>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7"/>
          <p:cNvSpPr txBox="1">
            <a:spLocks noGrp="1"/>
          </p:cNvSpPr>
          <p:nvPr>
            <p:ph type="body" idx="1"/>
          </p:nvPr>
        </p:nvSpPr>
        <p:spPr>
          <a:xfrm>
            <a:off x="857251" y="1543050"/>
            <a:ext cx="7404900" cy="30291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76" name="Google Shape;76;p17"/>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77" name="Google Shape;77;p17"/>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78" name="Google Shape;78;p17"/>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8"/>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1" name="Google Shape;81;p18"/>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2" name="Google Shape;82;p18"/>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2300"/>
              <a:buFont typeface="Corbel"/>
              <a:buNone/>
              <a:defRPr sz="3000" b="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5" name="Google Shape;85;p19"/>
          <p:cNvSpPr txBox="1">
            <a:spLocks noGrp="1"/>
          </p:cNvSpPr>
          <p:nvPr>
            <p:ph type="body" idx="1"/>
          </p:nvPr>
        </p:nvSpPr>
        <p:spPr>
          <a:xfrm>
            <a:off x="4389119" y="822960"/>
            <a:ext cx="3909300" cy="3497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sz="2400"/>
            </a:lvl1pPr>
            <a:lvl2pPr marL="914400" lvl="1" indent="-311150" algn="l" rtl="0">
              <a:lnSpc>
                <a:spcPct val="90000"/>
              </a:lnSpc>
              <a:spcBef>
                <a:spcPts val="200"/>
              </a:spcBef>
              <a:spcAft>
                <a:spcPts val="0"/>
              </a:spcAft>
              <a:buSzPts val="1300"/>
              <a:buChar char="•"/>
              <a:defRPr sz="2100"/>
            </a:lvl2pPr>
            <a:lvl3pPr marL="1371600" lvl="2" indent="-298450" algn="l" rtl="0">
              <a:lnSpc>
                <a:spcPct val="90000"/>
              </a:lnSpc>
              <a:spcBef>
                <a:spcPts val="300"/>
              </a:spcBef>
              <a:spcAft>
                <a:spcPts val="0"/>
              </a:spcAft>
              <a:buSzPts val="1100"/>
              <a:buChar char="•"/>
              <a:defRPr sz="1800"/>
            </a:lvl3pPr>
            <a:lvl4pPr marL="1828800" lvl="3" indent="-285750" algn="l" rtl="0">
              <a:lnSpc>
                <a:spcPct val="90000"/>
              </a:lnSpc>
              <a:spcBef>
                <a:spcPts val="300"/>
              </a:spcBef>
              <a:spcAft>
                <a:spcPts val="0"/>
              </a:spcAft>
              <a:buSzPts val="900"/>
              <a:buChar char="•"/>
              <a:defRPr sz="1500"/>
            </a:lvl4pPr>
            <a:lvl5pPr marL="2286000" lvl="4" indent="-285750" algn="l" rtl="0">
              <a:lnSpc>
                <a:spcPct val="90000"/>
              </a:lnSpc>
              <a:spcBef>
                <a:spcPts val="300"/>
              </a:spcBef>
              <a:spcAft>
                <a:spcPts val="0"/>
              </a:spcAft>
              <a:buSzPts val="900"/>
              <a:buChar char="•"/>
              <a:defRPr sz="1500"/>
            </a:lvl5pPr>
            <a:lvl6pPr marL="2743200" lvl="5" indent="-285750" algn="l" rtl="0">
              <a:lnSpc>
                <a:spcPct val="90000"/>
              </a:lnSpc>
              <a:spcBef>
                <a:spcPts val="300"/>
              </a:spcBef>
              <a:spcAft>
                <a:spcPts val="0"/>
              </a:spcAft>
              <a:buSzPts val="900"/>
              <a:buChar char="•"/>
              <a:defRPr sz="1500"/>
            </a:lvl6pPr>
            <a:lvl7pPr marL="3200400" lvl="6" indent="-285750" algn="l" rtl="0">
              <a:lnSpc>
                <a:spcPct val="90000"/>
              </a:lnSpc>
              <a:spcBef>
                <a:spcPts val="300"/>
              </a:spcBef>
              <a:spcAft>
                <a:spcPts val="0"/>
              </a:spcAft>
              <a:buSzPts val="900"/>
              <a:buChar char="•"/>
              <a:defRPr sz="1500"/>
            </a:lvl7pPr>
            <a:lvl8pPr marL="3657600" lvl="7" indent="-285750" algn="l" rtl="0">
              <a:lnSpc>
                <a:spcPct val="90000"/>
              </a:lnSpc>
              <a:spcBef>
                <a:spcPts val="300"/>
              </a:spcBef>
              <a:spcAft>
                <a:spcPts val="0"/>
              </a:spcAft>
              <a:buSzPts val="900"/>
              <a:buChar char="•"/>
              <a:defRPr sz="1500"/>
            </a:lvl8pPr>
            <a:lvl9pPr marL="4114800" lvl="8" indent="-285750" algn="l" rtl="0">
              <a:lnSpc>
                <a:spcPct val="90000"/>
              </a:lnSpc>
              <a:spcBef>
                <a:spcPts val="300"/>
              </a:spcBef>
              <a:spcAft>
                <a:spcPts val="300"/>
              </a:spcAft>
              <a:buSzPts val="900"/>
              <a:buChar char="•"/>
              <a:defRPr sz="1500"/>
            </a:lvl9pPr>
          </a:lstStyle>
          <a:p>
            <a:endParaRPr/>
          </a:p>
        </p:txBody>
      </p:sp>
      <p:sp>
        <p:nvSpPr>
          <p:cNvPr id="86" name="Google Shape;86;p19"/>
          <p:cNvSpPr txBox="1">
            <a:spLocks noGrp="1"/>
          </p:cNvSpPr>
          <p:nvPr>
            <p:ph type="body" idx="2"/>
          </p:nvPr>
        </p:nvSpPr>
        <p:spPr>
          <a:xfrm>
            <a:off x="857250" y="2125980"/>
            <a:ext cx="2949000" cy="22632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800"/>
              </a:spcBef>
              <a:spcAft>
                <a:spcPts val="0"/>
              </a:spcAft>
              <a:buSzPts val="800"/>
              <a:buNone/>
              <a:defRPr sz="1300"/>
            </a:lvl1pPr>
            <a:lvl2pPr marL="914400" lvl="1" indent="-228600" algn="l" rtl="0">
              <a:lnSpc>
                <a:spcPct val="90000"/>
              </a:lnSpc>
              <a:spcBef>
                <a:spcPts val="200"/>
              </a:spcBef>
              <a:spcAft>
                <a:spcPts val="0"/>
              </a:spcAft>
              <a:buSzPts val="500"/>
              <a:buNone/>
              <a:defRPr sz="900"/>
            </a:lvl2pPr>
            <a:lvl3pPr marL="1371600" lvl="2" indent="-228600" algn="l" rtl="0">
              <a:lnSpc>
                <a:spcPct val="90000"/>
              </a:lnSpc>
              <a:spcBef>
                <a:spcPts val="300"/>
              </a:spcBef>
              <a:spcAft>
                <a:spcPts val="0"/>
              </a:spcAft>
              <a:buSzPts val="500"/>
              <a:buNone/>
              <a:defRPr sz="800"/>
            </a:lvl3pPr>
            <a:lvl4pPr marL="1828800" lvl="3" indent="-228600" algn="l" rtl="0">
              <a:lnSpc>
                <a:spcPct val="90000"/>
              </a:lnSpc>
              <a:spcBef>
                <a:spcPts val="300"/>
              </a:spcBef>
              <a:spcAft>
                <a:spcPts val="0"/>
              </a:spcAft>
              <a:buSzPts val="400"/>
              <a:buNone/>
              <a:defRPr sz="700"/>
            </a:lvl4pPr>
            <a:lvl5pPr marL="2286000" lvl="4" indent="-228600" algn="l" rtl="0">
              <a:lnSpc>
                <a:spcPct val="90000"/>
              </a:lnSpc>
              <a:spcBef>
                <a:spcPts val="300"/>
              </a:spcBef>
              <a:spcAft>
                <a:spcPts val="0"/>
              </a:spcAft>
              <a:buSzPts val="400"/>
              <a:buNone/>
              <a:defRPr sz="700"/>
            </a:lvl5pPr>
            <a:lvl6pPr marL="2743200" lvl="5" indent="-228600" algn="l" rtl="0">
              <a:lnSpc>
                <a:spcPct val="90000"/>
              </a:lnSpc>
              <a:spcBef>
                <a:spcPts val="300"/>
              </a:spcBef>
              <a:spcAft>
                <a:spcPts val="0"/>
              </a:spcAft>
              <a:buSzPts val="400"/>
              <a:buNone/>
              <a:defRPr sz="700"/>
            </a:lvl6pPr>
            <a:lvl7pPr marL="3200400" lvl="6" indent="-228600" algn="l" rtl="0">
              <a:lnSpc>
                <a:spcPct val="90000"/>
              </a:lnSpc>
              <a:spcBef>
                <a:spcPts val="300"/>
              </a:spcBef>
              <a:spcAft>
                <a:spcPts val="0"/>
              </a:spcAft>
              <a:buSzPts val="400"/>
              <a:buNone/>
              <a:defRPr sz="700"/>
            </a:lvl7pPr>
            <a:lvl8pPr marL="3657600" lvl="7" indent="-228600" algn="l" rtl="0">
              <a:lnSpc>
                <a:spcPct val="90000"/>
              </a:lnSpc>
              <a:spcBef>
                <a:spcPts val="300"/>
              </a:spcBef>
              <a:spcAft>
                <a:spcPts val="0"/>
              </a:spcAft>
              <a:buSzPts val="400"/>
              <a:buNone/>
              <a:defRPr sz="700"/>
            </a:lvl8pPr>
            <a:lvl9pPr marL="4114800" lvl="8" indent="-228600" algn="l" rtl="0">
              <a:lnSpc>
                <a:spcPct val="90000"/>
              </a:lnSpc>
              <a:spcBef>
                <a:spcPts val="300"/>
              </a:spcBef>
              <a:spcAft>
                <a:spcPts val="300"/>
              </a:spcAft>
              <a:buSzPts val="400"/>
              <a:buNone/>
              <a:defRPr sz="700"/>
            </a:lvl9pPr>
          </a:lstStyle>
          <a:p>
            <a:endParaRPr/>
          </a:p>
        </p:txBody>
      </p:sp>
      <p:sp>
        <p:nvSpPr>
          <p:cNvPr id="87" name="Google Shape;87;p19"/>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8" name="Google Shape;88;p19"/>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9" name="Google Shape;89;p19"/>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20"/>
          <p:cNvSpPr/>
          <p:nvPr/>
        </p:nvSpPr>
        <p:spPr>
          <a:xfrm>
            <a:off x="173355" y="182881"/>
            <a:ext cx="8793300" cy="478350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20"/>
          <p:cNvSpPr txBox="1">
            <a:spLocks noGrp="1"/>
          </p:cNvSpPr>
          <p:nvPr>
            <p:ph type="ctrTitle"/>
          </p:nvPr>
        </p:nvSpPr>
        <p:spPr>
          <a:xfrm>
            <a:off x="832485" y="661782"/>
            <a:ext cx="7475100" cy="2194800"/>
          </a:xfrm>
          <a:prstGeom prst="rect">
            <a:avLst/>
          </a:prstGeom>
          <a:noFill/>
          <a:ln>
            <a:noFill/>
          </a:ln>
        </p:spPr>
        <p:txBody>
          <a:bodyPr spcFirstLastPara="1" wrap="square" lIns="68575" tIns="34275" rIns="68575" bIns="34275" anchor="b" anchorCtr="0">
            <a:noAutofit/>
          </a:bodyPr>
          <a:lstStyle>
            <a:lvl1pPr lvl="0" algn="ctr" rtl="0">
              <a:lnSpc>
                <a:spcPct val="85000"/>
              </a:lnSpc>
              <a:spcBef>
                <a:spcPts val="0"/>
              </a:spcBef>
              <a:spcAft>
                <a:spcPts val="0"/>
              </a:spcAft>
              <a:buClr>
                <a:srgbClr val="FFFFFF"/>
              </a:buClr>
              <a:buSzPts val="4100"/>
              <a:buFont typeface="Corbel"/>
              <a:buNone/>
              <a:defRPr sz="5400" b="1" cap="none">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3" name="Google Shape;93;p20"/>
          <p:cNvSpPr txBox="1">
            <a:spLocks noGrp="1"/>
          </p:cNvSpPr>
          <p:nvPr>
            <p:ph type="subTitle" idx="1"/>
          </p:nvPr>
        </p:nvSpPr>
        <p:spPr>
          <a:xfrm>
            <a:off x="1282148" y="2902226"/>
            <a:ext cx="6576000" cy="10410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100"/>
              </a:spcBef>
              <a:spcAft>
                <a:spcPts val="0"/>
              </a:spcAft>
              <a:buSzPts val="1000"/>
              <a:buNone/>
              <a:defRPr sz="1700">
                <a:solidFill>
                  <a:srgbClr val="FFFFFF"/>
                </a:solidFill>
              </a:defRPr>
            </a:lvl1pPr>
            <a:lvl2pPr lvl="1" algn="ctr" rtl="0">
              <a:lnSpc>
                <a:spcPct val="90000"/>
              </a:lnSpc>
              <a:spcBef>
                <a:spcPts val="200"/>
              </a:spcBef>
              <a:spcAft>
                <a:spcPts val="0"/>
              </a:spcAft>
              <a:buSzPts val="1000"/>
              <a:buNone/>
              <a:defRPr sz="1700"/>
            </a:lvl2pPr>
            <a:lvl3pPr lvl="2" algn="ctr" rtl="0">
              <a:lnSpc>
                <a:spcPct val="90000"/>
              </a:lnSpc>
              <a:spcBef>
                <a:spcPts val="300"/>
              </a:spcBef>
              <a:spcAft>
                <a:spcPts val="0"/>
              </a:spcAft>
              <a:buSzPts val="1000"/>
              <a:buNone/>
              <a:defRPr sz="1700"/>
            </a:lvl3pPr>
            <a:lvl4pPr lvl="3" algn="ctr" rtl="0">
              <a:lnSpc>
                <a:spcPct val="90000"/>
              </a:lnSpc>
              <a:spcBef>
                <a:spcPts val="300"/>
              </a:spcBef>
              <a:spcAft>
                <a:spcPts val="0"/>
              </a:spcAft>
              <a:buSzPts val="900"/>
              <a:buNone/>
              <a:defRPr sz="1500"/>
            </a:lvl4pPr>
            <a:lvl5pPr lvl="4" algn="ctr" rtl="0">
              <a:lnSpc>
                <a:spcPct val="90000"/>
              </a:lnSpc>
              <a:spcBef>
                <a:spcPts val="300"/>
              </a:spcBef>
              <a:spcAft>
                <a:spcPts val="0"/>
              </a:spcAft>
              <a:buSzPts val="900"/>
              <a:buNone/>
              <a:defRPr sz="1500"/>
            </a:lvl5pPr>
            <a:lvl6pPr lvl="5" algn="ctr" rtl="0">
              <a:lnSpc>
                <a:spcPct val="90000"/>
              </a:lnSpc>
              <a:spcBef>
                <a:spcPts val="300"/>
              </a:spcBef>
              <a:spcAft>
                <a:spcPts val="0"/>
              </a:spcAft>
              <a:buSzPts val="900"/>
              <a:buNone/>
              <a:defRPr sz="1500"/>
            </a:lvl6pPr>
            <a:lvl7pPr lvl="6" algn="ctr" rtl="0">
              <a:lnSpc>
                <a:spcPct val="90000"/>
              </a:lnSpc>
              <a:spcBef>
                <a:spcPts val="300"/>
              </a:spcBef>
              <a:spcAft>
                <a:spcPts val="0"/>
              </a:spcAft>
              <a:buSzPts val="900"/>
              <a:buNone/>
              <a:defRPr sz="1500"/>
            </a:lvl7pPr>
            <a:lvl8pPr lvl="7" algn="ctr" rtl="0">
              <a:lnSpc>
                <a:spcPct val="90000"/>
              </a:lnSpc>
              <a:spcBef>
                <a:spcPts val="300"/>
              </a:spcBef>
              <a:spcAft>
                <a:spcPts val="0"/>
              </a:spcAft>
              <a:buSzPts val="900"/>
              <a:buNone/>
              <a:defRPr sz="1500"/>
            </a:lvl8pPr>
            <a:lvl9pPr lvl="8" algn="ctr" rtl="0">
              <a:lnSpc>
                <a:spcPct val="90000"/>
              </a:lnSpc>
              <a:spcBef>
                <a:spcPts val="300"/>
              </a:spcBef>
              <a:spcAft>
                <a:spcPts val="300"/>
              </a:spcAft>
              <a:buSzPts val="900"/>
              <a:buNone/>
              <a:defRPr sz="1500"/>
            </a:lvl9pPr>
          </a:lstStyle>
          <a:p>
            <a:endParaRPr/>
          </a:p>
        </p:txBody>
      </p:sp>
      <p:sp>
        <p:nvSpPr>
          <p:cNvPr id="94" name="Google Shape;94;p20"/>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FFFF"/>
              </a:buClr>
              <a:buSzPts val="1100"/>
              <a:buFont typeface="Arial"/>
              <a:buNone/>
              <a:defRPr>
                <a:solidFill>
                  <a:srgbClr val="FFFFFF"/>
                </a:solidFill>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5" name="Google Shape;95;p20"/>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100"/>
              <a:buFont typeface="Arial"/>
              <a:buNone/>
              <a:defRPr>
                <a:solidFill>
                  <a:srgbClr val="FFFFFF"/>
                </a:solidFill>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6" name="Google Shape;96;p20"/>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7" name="Google Shape;97;p20"/>
          <p:cNvCxnSpPr/>
          <p:nvPr/>
        </p:nvCxnSpPr>
        <p:spPr>
          <a:xfrm>
            <a:off x="1483996" y="2800350"/>
            <a:ext cx="6172200"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0" name="Google Shape;100;p21"/>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01" name="Google Shape;101;p21"/>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02" name="Google Shape;102;p2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03" name="Google Shape;103;p21"/>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04" name="Google Shape;104;p21"/>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857250" y="1501133"/>
            <a:ext cx="3566400" cy="5829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0"/>
              </a:spcBef>
              <a:spcAft>
                <a:spcPts val="0"/>
              </a:spcAft>
              <a:buSzPts val="1100"/>
              <a:buNone/>
              <a:defRPr sz="1800" b="1"/>
            </a:lvl1pPr>
            <a:lvl2pPr marL="914400" lvl="1" indent="-228600" algn="l" rtl="0">
              <a:lnSpc>
                <a:spcPct val="90000"/>
              </a:lnSpc>
              <a:spcBef>
                <a:spcPts val="200"/>
              </a:spcBef>
              <a:spcAft>
                <a:spcPts val="0"/>
              </a:spcAft>
              <a:buSzPts val="900"/>
              <a:buNone/>
              <a:defRPr sz="1500" b="1"/>
            </a:lvl2pPr>
            <a:lvl3pPr marL="1371600" lvl="2" indent="-228600" algn="l" rtl="0">
              <a:lnSpc>
                <a:spcPct val="90000"/>
              </a:lnSpc>
              <a:spcBef>
                <a:spcPts val="300"/>
              </a:spcBef>
              <a:spcAft>
                <a:spcPts val="0"/>
              </a:spcAft>
              <a:buSzPts val="800"/>
              <a:buNone/>
              <a:defRPr sz="1400" b="1"/>
            </a:lvl3pPr>
            <a:lvl4pPr marL="1828800" lvl="3" indent="-228600" algn="l" rtl="0">
              <a:lnSpc>
                <a:spcPct val="90000"/>
              </a:lnSpc>
              <a:spcBef>
                <a:spcPts val="300"/>
              </a:spcBef>
              <a:spcAft>
                <a:spcPts val="0"/>
              </a:spcAft>
              <a:buSzPts val="700"/>
              <a:buNone/>
              <a:defRPr sz="1200" b="1"/>
            </a:lvl4pPr>
            <a:lvl5pPr marL="2286000" lvl="4" indent="-228600" algn="l" rtl="0">
              <a:lnSpc>
                <a:spcPct val="90000"/>
              </a:lnSpc>
              <a:spcBef>
                <a:spcPts val="300"/>
              </a:spcBef>
              <a:spcAft>
                <a:spcPts val="0"/>
              </a:spcAft>
              <a:buSzPts val="700"/>
              <a:buNone/>
              <a:defRPr sz="1200" b="1"/>
            </a:lvl5pPr>
            <a:lvl6pPr marL="2743200" lvl="5" indent="-228600" algn="l" rtl="0">
              <a:lnSpc>
                <a:spcPct val="90000"/>
              </a:lnSpc>
              <a:spcBef>
                <a:spcPts val="300"/>
              </a:spcBef>
              <a:spcAft>
                <a:spcPts val="0"/>
              </a:spcAft>
              <a:buSzPts val="700"/>
              <a:buNone/>
              <a:defRPr sz="1200" b="1"/>
            </a:lvl6pPr>
            <a:lvl7pPr marL="3200400" lvl="6" indent="-228600" algn="l" rtl="0">
              <a:lnSpc>
                <a:spcPct val="90000"/>
              </a:lnSpc>
              <a:spcBef>
                <a:spcPts val="300"/>
              </a:spcBef>
              <a:spcAft>
                <a:spcPts val="0"/>
              </a:spcAft>
              <a:buSzPts val="700"/>
              <a:buNone/>
              <a:defRPr sz="1200" b="1"/>
            </a:lvl7pPr>
            <a:lvl8pPr marL="3657600" lvl="7" indent="-228600" algn="l" rtl="0">
              <a:lnSpc>
                <a:spcPct val="90000"/>
              </a:lnSpc>
              <a:spcBef>
                <a:spcPts val="300"/>
              </a:spcBef>
              <a:spcAft>
                <a:spcPts val="0"/>
              </a:spcAft>
              <a:buSzPts val="700"/>
              <a:buNone/>
              <a:defRPr sz="1200" b="1"/>
            </a:lvl8pPr>
            <a:lvl9pPr marL="4114800" lvl="8" indent="-228600" algn="l" rtl="0">
              <a:lnSpc>
                <a:spcPct val="90000"/>
              </a:lnSpc>
              <a:spcBef>
                <a:spcPts val="300"/>
              </a:spcBef>
              <a:spcAft>
                <a:spcPts val="300"/>
              </a:spcAft>
              <a:buSzPts val="700"/>
              <a:buNone/>
              <a:defRPr sz="1200" b="1"/>
            </a:lvl9pPr>
          </a:lstStyle>
          <a:p>
            <a:endParaRPr/>
          </a:p>
        </p:txBody>
      </p:sp>
      <p:sp>
        <p:nvSpPr>
          <p:cNvPr id="108" name="Google Shape;108;p22"/>
          <p:cNvSpPr txBox="1">
            <a:spLocks noGrp="1"/>
          </p:cNvSpPr>
          <p:nvPr>
            <p:ph type="body" idx="2"/>
          </p:nvPr>
        </p:nvSpPr>
        <p:spPr>
          <a:xfrm>
            <a:off x="857250" y="2041112"/>
            <a:ext cx="3566400" cy="25377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09" name="Google Shape;109;p22"/>
          <p:cNvSpPr txBox="1">
            <a:spLocks noGrp="1"/>
          </p:cNvSpPr>
          <p:nvPr>
            <p:ph type="body" idx="3"/>
          </p:nvPr>
        </p:nvSpPr>
        <p:spPr>
          <a:xfrm>
            <a:off x="4701880" y="1499274"/>
            <a:ext cx="3566400" cy="5829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0"/>
              </a:spcBef>
              <a:spcAft>
                <a:spcPts val="0"/>
              </a:spcAft>
              <a:buSzPts val="1100"/>
              <a:buNone/>
              <a:defRPr sz="1800" b="1"/>
            </a:lvl1pPr>
            <a:lvl2pPr marL="914400" lvl="1" indent="-228600" algn="l" rtl="0">
              <a:lnSpc>
                <a:spcPct val="90000"/>
              </a:lnSpc>
              <a:spcBef>
                <a:spcPts val="200"/>
              </a:spcBef>
              <a:spcAft>
                <a:spcPts val="0"/>
              </a:spcAft>
              <a:buSzPts val="900"/>
              <a:buNone/>
              <a:defRPr sz="1500" b="1"/>
            </a:lvl2pPr>
            <a:lvl3pPr marL="1371600" lvl="2" indent="-228600" algn="l" rtl="0">
              <a:lnSpc>
                <a:spcPct val="90000"/>
              </a:lnSpc>
              <a:spcBef>
                <a:spcPts val="300"/>
              </a:spcBef>
              <a:spcAft>
                <a:spcPts val="0"/>
              </a:spcAft>
              <a:buSzPts val="800"/>
              <a:buNone/>
              <a:defRPr sz="1400" b="1"/>
            </a:lvl3pPr>
            <a:lvl4pPr marL="1828800" lvl="3" indent="-228600" algn="l" rtl="0">
              <a:lnSpc>
                <a:spcPct val="90000"/>
              </a:lnSpc>
              <a:spcBef>
                <a:spcPts val="300"/>
              </a:spcBef>
              <a:spcAft>
                <a:spcPts val="0"/>
              </a:spcAft>
              <a:buSzPts val="700"/>
              <a:buNone/>
              <a:defRPr sz="1200" b="1"/>
            </a:lvl4pPr>
            <a:lvl5pPr marL="2286000" lvl="4" indent="-228600" algn="l" rtl="0">
              <a:lnSpc>
                <a:spcPct val="90000"/>
              </a:lnSpc>
              <a:spcBef>
                <a:spcPts val="300"/>
              </a:spcBef>
              <a:spcAft>
                <a:spcPts val="0"/>
              </a:spcAft>
              <a:buSzPts val="700"/>
              <a:buNone/>
              <a:defRPr sz="1200" b="1"/>
            </a:lvl5pPr>
            <a:lvl6pPr marL="2743200" lvl="5" indent="-228600" algn="l" rtl="0">
              <a:lnSpc>
                <a:spcPct val="90000"/>
              </a:lnSpc>
              <a:spcBef>
                <a:spcPts val="300"/>
              </a:spcBef>
              <a:spcAft>
                <a:spcPts val="0"/>
              </a:spcAft>
              <a:buSzPts val="700"/>
              <a:buNone/>
              <a:defRPr sz="1200" b="1"/>
            </a:lvl6pPr>
            <a:lvl7pPr marL="3200400" lvl="6" indent="-228600" algn="l" rtl="0">
              <a:lnSpc>
                <a:spcPct val="90000"/>
              </a:lnSpc>
              <a:spcBef>
                <a:spcPts val="300"/>
              </a:spcBef>
              <a:spcAft>
                <a:spcPts val="0"/>
              </a:spcAft>
              <a:buSzPts val="700"/>
              <a:buNone/>
              <a:defRPr sz="1200" b="1"/>
            </a:lvl7pPr>
            <a:lvl8pPr marL="3657600" lvl="7" indent="-228600" algn="l" rtl="0">
              <a:lnSpc>
                <a:spcPct val="90000"/>
              </a:lnSpc>
              <a:spcBef>
                <a:spcPts val="300"/>
              </a:spcBef>
              <a:spcAft>
                <a:spcPts val="0"/>
              </a:spcAft>
              <a:buSzPts val="700"/>
              <a:buNone/>
              <a:defRPr sz="1200" b="1"/>
            </a:lvl8pPr>
            <a:lvl9pPr marL="4114800" lvl="8" indent="-228600" algn="l" rtl="0">
              <a:lnSpc>
                <a:spcPct val="90000"/>
              </a:lnSpc>
              <a:spcBef>
                <a:spcPts val="300"/>
              </a:spcBef>
              <a:spcAft>
                <a:spcPts val="300"/>
              </a:spcAft>
              <a:buSzPts val="700"/>
              <a:buNone/>
              <a:defRPr sz="1200" b="1"/>
            </a:lvl9pPr>
          </a:lstStyle>
          <a:p>
            <a:endParaRPr/>
          </a:p>
        </p:txBody>
      </p:sp>
      <p:sp>
        <p:nvSpPr>
          <p:cNvPr id="110" name="Google Shape;110;p22"/>
          <p:cNvSpPr txBox="1">
            <a:spLocks noGrp="1"/>
          </p:cNvSpPr>
          <p:nvPr>
            <p:ph type="body" idx="4"/>
          </p:nvPr>
        </p:nvSpPr>
        <p:spPr>
          <a:xfrm>
            <a:off x="4701880" y="2039492"/>
            <a:ext cx="3566400" cy="25377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11" name="Google Shape;111;p2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12" name="Google Shape;112;p22"/>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13" name="Google Shape;113;p22"/>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17" name="Google Shape;117;p23"/>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18" name="Google Shape;118;p23"/>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2300"/>
              <a:buFont typeface="Corbel"/>
              <a:buNone/>
              <a:defRPr sz="3000" b="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4"/>
          <p:cNvSpPr>
            <a:spLocks noGrp="1"/>
          </p:cNvSpPr>
          <p:nvPr>
            <p:ph type="pic" idx="2"/>
          </p:nvPr>
        </p:nvSpPr>
        <p:spPr>
          <a:xfrm>
            <a:off x="4059936" y="802385"/>
            <a:ext cx="4574400" cy="3600600"/>
          </a:xfrm>
          <a:prstGeom prst="rect">
            <a:avLst/>
          </a:prstGeom>
          <a:noFill/>
          <a:ln>
            <a:noFill/>
          </a:ln>
        </p:spPr>
      </p:sp>
      <p:sp>
        <p:nvSpPr>
          <p:cNvPr id="122" name="Google Shape;122;p24"/>
          <p:cNvSpPr txBox="1">
            <a:spLocks noGrp="1"/>
          </p:cNvSpPr>
          <p:nvPr>
            <p:ph type="body" idx="1"/>
          </p:nvPr>
        </p:nvSpPr>
        <p:spPr>
          <a:xfrm>
            <a:off x="857250" y="2125980"/>
            <a:ext cx="2949000" cy="21603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800"/>
              </a:spcBef>
              <a:spcAft>
                <a:spcPts val="0"/>
              </a:spcAft>
              <a:buSzPts val="800"/>
              <a:buNone/>
              <a:defRPr sz="1300"/>
            </a:lvl1pPr>
            <a:lvl2pPr marL="914400" lvl="1" indent="-228600" algn="l" rtl="0">
              <a:lnSpc>
                <a:spcPct val="90000"/>
              </a:lnSpc>
              <a:spcBef>
                <a:spcPts val="200"/>
              </a:spcBef>
              <a:spcAft>
                <a:spcPts val="0"/>
              </a:spcAft>
              <a:buSzPts val="500"/>
              <a:buNone/>
              <a:defRPr sz="900"/>
            </a:lvl2pPr>
            <a:lvl3pPr marL="1371600" lvl="2" indent="-228600" algn="l" rtl="0">
              <a:lnSpc>
                <a:spcPct val="90000"/>
              </a:lnSpc>
              <a:spcBef>
                <a:spcPts val="300"/>
              </a:spcBef>
              <a:spcAft>
                <a:spcPts val="0"/>
              </a:spcAft>
              <a:buSzPts val="500"/>
              <a:buNone/>
              <a:defRPr sz="800"/>
            </a:lvl3pPr>
            <a:lvl4pPr marL="1828800" lvl="3" indent="-228600" algn="l" rtl="0">
              <a:lnSpc>
                <a:spcPct val="90000"/>
              </a:lnSpc>
              <a:spcBef>
                <a:spcPts val="300"/>
              </a:spcBef>
              <a:spcAft>
                <a:spcPts val="0"/>
              </a:spcAft>
              <a:buSzPts val="400"/>
              <a:buNone/>
              <a:defRPr sz="700"/>
            </a:lvl4pPr>
            <a:lvl5pPr marL="2286000" lvl="4" indent="-228600" algn="l" rtl="0">
              <a:lnSpc>
                <a:spcPct val="90000"/>
              </a:lnSpc>
              <a:spcBef>
                <a:spcPts val="300"/>
              </a:spcBef>
              <a:spcAft>
                <a:spcPts val="0"/>
              </a:spcAft>
              <a:buSzPts val="400"/>
              <a:buNone/>
              <a:defRPr sz="700"/>
            </a:lvl5pPr>
            <a:lvl6pPr marL="2743200" lvl="5" indent="-228600" algn="l" rtl="0">
              <a:lnSpc>
                <a:spcPct val="90000"/>
              </a:lnSpc>
              <a:spcBef>
                <a:spcPts val="300"/>
              </a:spcBef>
              <a:spcAft>
                <a:spcPts val="0"/>
              </a:spcAft>
              <a:buSzPts val="400"/>
              <a:buNone/>
              <a:defRPr sz="700"/>
            </a:lvl6pPr>
            <a:lvl7pPr marL="3200400" lvl="6" indent="-228600" algn="l" rtl="0">
              <a:lnSpc>
                <a:spcPct val="90000"/>
              </a:lnSpc>
              <a:spcBef>
                <a:spcPts val="300"/>
              </a:spcBef>
              <a:spcAft>
                <a:spcPts val="0"/>
              </a:spcAft>
              <a:buSzPts val="400"/>
              <a:buNone/>
              <a:defRPr sz="700"/>
            </a:lvl7pPr>
            <a:lvl8pPr marL="3657600" lvl="7" indent="-228600" algn="l" rtl="0">
              <a:lnSpc>
                <a:spcPct val="90000"/>
              </a:lnSpc>
              <a:spcBef>
                <a:spcPts val="300"/>
              </a:spcBef>
              <a:spcAft>
                <a:spcPts val="0"/>
              </a:spcAft>
              <a:buSzPts val="400"/>
              <a:buNone/>
              <a:defRPr sz="700"/>
            </a:lvl8pPr>
            <a:lvl9pPr marL="4114800" lvl="8" indent="-228600" algn="l" rtl="0">
              <a:lnSpc>
                <a:spcPct val="90000"/>
              </a:lnSpc>
              <a:spcBef>
                <a:spcPts val="300"/>
              </a:spcBef>
              <a:spcAft>
                <a:spcPts val="300"/>
              </a:spcAft>
              <a:buSzPts val="400"/>
              <a:buNone/>
              <a:defRPr sz="700"/>
            </a:lvl9pPr>
          </a:lstStyle>
          <a:p>
            <a:endParaRPr/>
          </a:p>
        </p:txBody>
      </p:sp>
      <p:sp>
        <p:nvSpPr>
          <p:cNvPr id="123" name="Google Shape;123;p2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24" name="Google Shape;124;p24"/>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25" name="Google Shape;125;p24"/>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 name="Google Shape;128;p25"/>
          <p:cNvSpPr txBox="1">
            <a:spLocks noGrp="1"/>
          </p:cNvSpPr>
          <p:nvPr>
            <p:ph type="body" idx="1"/>
          </p:nvPr>
        </p:nvSpPr>
        <p:spPr>
          <a:xfrm rot="5400000">
            <a:off x="3045054" y="-644699"/>
            <a:ext cx="3029100" cy="74046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129" name="Google Shape;129;p2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0" name="Google Shape;130;p25"/>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1" name="Google Shape;131;p25"/>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rot="5400000">
            <a:off x="5386349" y="1728901"/>
            <a:ext cx="4057800" cy="1743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p26"/>
          <p:cNvSpPr txBox="1">
            <a:spLocks noGrp="1"/>
          </p:cNvSpPr>
          <p:nvPr>
            <p:ph type="body" idx="1"/>
          </p:nvPr>
        </p:nvSpPr>
        <p:spPr>
          <a:xfrm rot="5400000">
            <a:off x="1614374" y="-185699"/>
            <a:ext cx="4057800" cy="557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135" name="Google Shape;135;p2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6" name="Google Shape;136;p26"/>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7" name="Google Shape;137;p26"/>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
        <p:cNvGrpSpPr/>
        <p:nvPr/>
      </p:nvGrpSpPr>
      <p:grpSpPr>
        <a:xfrm>
          <a:off x="0" y="0"/>
          <a:ext cx="0" cy="0"/>
          <a:chOff x="0" y="0"/>
          <a:chExt cx="0" cy="0"/>
        </a:xfrm>
      </p:grpSpPr>
      <p:sp>
        <p:nvSpPr>
          <p:cNvPr id="51" name="Google Shape;51;p13"/>
          <p:cNvSpPr/>
          <p:nvPr/>
        </p:nvSpPr>
        <p:spPr>
          <a:xfrm>
            <a:off x="173355" y="182881"/>
            <a:ext cx="8793300" cy="478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 name="Google Shape;52;p1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accent1"/>
              </a:buClr>
              <a:buSzPts val="2500"/>
              <a:buFont typeface="Corbel"/>
              <a:buNone/>
              <a:defRPr sz="25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857251" y="1543050"/>
            <a:ext cx="7404900" cy="3029100"/>
          </a:xfrm>
          <a:prstGeom prst="rect">
            <a:avLst/>
          </a:prstGeom>
          <a:noFill/>
          <a:ln>
            <a:noFill/>
          </a:ln>
        </p:spPr>
        <p:txBody>
          <a:bodyPr spcFirstLastPara="1" wrap="square" lIns="68575" tIns="34275" rIns="68575" bIns="34275" anchor="t" anchorCtr="0">
            <a:noAutofit/>
          </a:bodyPr>
          <a:lstStyle>
            <a:lvl1pPr marL="457200" marR="0" lvl="0" indent="-292100" algn="l" rtl="0">
              <a:lnSpc>
                <a:spcPct val="90000"/>
              </a:lnSpc>
              <a:spcBef>
                <a:spcPts val="8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1pPr>
            <a:lvl2pPr marL="914400" marR="0" lvl="1" indent="-285750" algn="l" rtl="0">
              <a:lnSpc>
                <a:spcPct val="90000"/>
              </a:lnSpc>
              <a:spcBef>
                <a:spcPts val="100"/>
              </a:spcBef>
              <a:spcAft>
                <a:spcPts val="0"/>
              </a:spcAft>
              <a:buClr>
                <a:schemeClr val="accent1"/>
              </a:buClr>
              <a:buSzPts val="900"/>
              <a:buFont typeface="Corbel"/>
              <a:buChar char="•"/>
              <a:defRPr sz="1100" b="0" i="0" u="none" strike="noStrike" cap="none">
                <a:solidFill>
                  <a:schemeClr val="accent1"/>
                </a:solidFill>
                <a:latin typeface="Corbel"/>
                <a:ea typeface="Corbel"/>
                <a:cs typeface="Corbel"/>
                <a:sym typeface="Corbel"/>
              </a:defRPr>
            </a:lvl2pPr>
            <a:lvl3pPr marL="1371600" marR="0" lvl="2" indent="-279400" algn="l" rtl="0">
              <a:lnSpc>
                <a:spcPct val="90000"/>
              </a:lnSpc>
              <a:spcBef>
                <a:spcPts val="200"/>
              </a:spcBef>
              <a:spcAft>
                <a:spcPts val="0"/>
              </a:spcAft>
              <a:buClr>
                <a:schemeClr val="accent1"/>
              </a:buClr>
              <a:buSzPts val="800"/>
              <a:buFont typeface="Corbel"/>
              <a:buChar char="•"/>
              <a:defRPr sz="1000" b="0" i="0" u="none" strike="noStrike" cap="none">
                <a:solidFill>
                  <a:schemeClr val="accent1"/>
                </a:solidFill>
                <a:latin typeface="Corbel"/>
                <a:ea typeface="Corbel"/>
                <a:cs typeface="Corbel"/>
                <a:sym typeface="Corbel"/>
              </a:defRPr>
            </a:lvl3pPr>
            <a:lvl4pPr marL="1828800" marR="0" lvl="3"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4pPr>
            <a:lvl5pPr marL="2286000" marR="0" lvl="4"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5pPr>
            <a:lvl6pPr marL="2743200" marR="0" lvl="5"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6pPr>
            <a:lvl7pPr marL="3200400" marR="0" lvl="6"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7pPr>
            <a:lvl8pPr marL="3657600" marR="0" lvl="7"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8pPr>
            <a:lvl9pPr marL="4114800" marR="0" lvl="8" indent="-273050" algn="l" rtl="0">
              <a:lnSpc>
                <a:spcPct val="90000"/>
              </a:lnSpc>
              <a:spcBef>
                <a:spcPts val="200"/>
              </a:spcBef>
              <a:spcAft>
                <a:spcPts val="20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9pPr>
          </a:lstStyle>
          <a:p>
            <a:endParaRPr/>
          </a:p>
        </p:txBody>
      </p:sp>
      <p:sp>
        <p:nvSpPr>
          <p:cNvPr id="54" name="Google Shape;54;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13"/>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41"/>
        <p:cNvGrpSpPr/>
        <p:nvPr/>
      </p:nvGrpSpPr>
      <p:grpSpPr>
        <a:xfrm>
          <a:off x="0" y="0"/>
          <a:ext cx="0" cy="0"/>
          <a:chOff x="0" y="0"/>
          <a:chExt cx="0" cy="0"/>
        </a:xfrm>
      </p:grpSpPr>
      <p:sp>
        <p:nvSpPr>
          <p:cNvPr id="142" name="Google Shape;142;p27"/>
          <p:cNvSpPr txBox="1"/>
          <p:nvPr/>
        </p:nvSpPr>
        <p:spPr>
          <a:xfrm>
            <a:off x="1003163" y="540900"/>
            <a:ext cx="6838500" cy="6927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endParaRPr sz="3600" b="1"/>
          </a:p>
        </p:txBody>
      </p:sp>
      <p:pic>
        <p:nvPicPr>
          <p:cNvPr id="143" name="Google Shape;143;p27"/>
          <p:cNvPicPr preferRelativeResize="0"/>
          <p:nvPr/>
        </p:nvPicPr>
        <p:blipFill>
          <a:blip r:embed="rId3">
            <a:alphaModFix/>
          </a:blip>
          <a:stretch>
            <a:fillRect/>
          </a:stretch>
        </p:blipFill>
        <p:spPr>
          <a:xfrm>
            <a:off x="237350" y="4192500"/>
            <a:ext cx="5059663" cy="692700"/>
          </a:xfrm>
          <a:prstGeom prst="rect">
            <a:avLst/>
          </a:prstGeom>
          <a:noFill/>
          <a:ln>
            <a:noFill/>
          </a:ln>
        </p:spPr>
      </p:pic>
      <p:sp>
        <p:nvSpPr>
          <p:cNvPr id="144" name="Google Shape;144;p27"/>
          <p:cNvSpPr txBox="1"/>
          <p:nvPr/>
        </p:nvSpPr>
        <p:spPr>
          <a:xfrm>
            <a:off x="954400" y="901675"/>
            <a:ext cx="7324500" cy="24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65D9B"/>
                </a:solidFill>
              </a:rPr>
              <a:t>The Thirsty Desert: Conservation and Ecology in the Sonoran Desert</a:t>
            </a:r>
            <a:endParaRPr sz="4800" b="1">
              <a:solidFill>
                <a:srgbClr val="665D9B"/>
              </a:solidFill>
            </a:endParaRPr>
          </a:p>
        </p:txBody>
      </p:sp>
      <p:pic>
        <p:nvPicPr>
          <p:cNvPr id="145" name="Google Shape;145;p27"/>
          <p:cNvPicPr preferRelativeResize="0"/>
          <p:nvPr/>
        </p:nvPicPr>
        <p:blipFill>
          <a:blip r:embed="rId4">
            <a:alphaModFix/>
          </a:blip>
          <a:stretch>
            <a:fillRect/>
          </a:stretch>
        </p:blipFill>
        <p:spPr>
          <a:xfrm>
            <a:off x="166750" y="340675"/>
            <a:ext cx="8807099" cy="387150"/>
          </a:xfrm>
          <a:prstGeom prst="rect">
            <a:avLst/>
          </a:prstGeom>
          <a:noFill/>
          <a:ln>
            <a:noFill/>
          </a:ln>
        </p:spPr>
      </p:pic>
      <p:sp>
        <p:nvSpPr>
          <p:cNvPr id="146" name="Google Shape;146;p27"/>
          <p:cNvSpPr txBox="1"/>
          <p:nvPr/>
        </p:nvSpPr>
        <p:spPr>
          <a:xfrm>
            <a:off x="3288025" y="1228100"/>
            <a:ext cx="365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accent1"/>
              </a:solidFill>
              <a:latin typeface="Corbel"/>
              <a:ea typeface="Corbel"/>
              <a:cs typeface="Corbel"/>
              <a:sym typeface="Corbel"/>
            </a:endParaRPr>
          </a:p>
        </p:txBody>
      </p:sp>
      <p:sp>
        <p:nvSpPr>
          <p:cNvPr id="147" name="Google Shape;147;p27"/>
          <p:cNvSpPr txBox="1"/>
          <p:nvPr/>
        </p:nvSpPr>
        <p:spPr>
          <a:xfrm>
            <a:off x="4335775" y="1221750"/>
            <a:ext cx="365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accent1"/>
              </a:solidFill>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36"/>
          <p:cNvSpPr txBox="1"/>
          <p:nvPr/>
        </p:nvSpPr>
        <p:spPr>
          <a:xfrm>
            <a:off x="405725" y="862925"/>
            <a:ext cx="8363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What questions do you have about Tucson’s water usage?</a:t>
            </a:r>
            <a:endParaRPr sz="3000" b="1"/>
          </a:p>
        </p:txBody>
      </p:sp>
      <p:sp>
        <p:nvSpPr>
          <p:cNvPr id="209" name="Google Shape;209;p36"/>
          <p:cNvSpPr txBox="1"/>
          <p:nvPr/>
        </p:nvSpPr>
        <p:spPr>
          <a:xfrm>
            <a:off x="253325" y="253325"/>
            <a:ext cx="892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Engage</a:t>
            </a:r>
            <a:endParaRPr sz="1200" b="1"/>
          </a:p>
        </p:txBody>
      </p:sp>
      <p:pic>
        <p:nvPicPr>
          <p:cNvPr id="210" name="Google Shape;210;p36"/>
          <p:cNvPicPr preferRelativeResize="0"/>
          <p:nvPr/>
        </p:nvPicPr>
        <p:blipFill>
          <a:blip r:embed="rId4">
            <a:alphaModFix/>
          </a:blip>
          <a:stretch>
            <a:fillRect/>
          </a:stretch>
        </p:blipFill>
        <p:spPr>
          <a:xfrm>
            <a:off x="3071024" y="2036075"/>
            <a:ext cx="3001974" cy="2000824"/>
          </a:xfrm>
          <a:prstGeom prst="rect">
            <a:avLst/>
          </a:prstGeom>
          <a:noFill/>
          <a:ln w="3810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37"/>
          <p:cNvSpPr txBox="1"/>
          <p:nvPr/>
        </p:nvSpPr>
        <p:spPr>
          <a:xfrm>
            <a:off x="253325" y="253325"/>
            <a:ext cx="822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Explore</a:t>
            </a:r>
            <a:endParaRPr sz="1200" b="1"/>
          </a:p>
        </p:txBody>
      </p:sp>
      <p:sp>
        <p:nvSpPr>
          <p:cNvPr id="216" name="Google Shape;216;p37"/>
          <p:cNvSpPr txBox="1"/>
          <p:nvPr/>
        </p:nvSpPr>
        <p:spPr>
          <a:xfrm>
            <a:off x="366475" y="622625"/>
            <a:ext cx="5261400" cy="2385900"/>
          </a:xfrm>
          <a:prstGeom prst="rect">
            <a:avLst/>
          </a:prstGeom>
          <a:noFill/>
          <a:ln>
            <a:noFill/>
          </a:ln>
        </p:spPr>
        <p:txBody>
          <a:bodyPr spcFirstLastPara="1" wrap="square" lIns="91425" tIns="91425" rIns="91425" bIns="91425" anchor="t" anchorCtr="0">
            <a:spAutoFit/>
          </a:bodyPr>
          <a:lstStyle/>
          <a:p>
            <a:pPr marL="457200" lvl="0" indent="-393700" algn="l" rtl="0">
              <a:lnSpc>
                <a:spcPct val="150000"/>
              </a:lnSpc>
              <a:spcBef>
                <a:spcPts val="0"/>
              </a:spcBef>
              <a:spcAft>
                <a:spcPts val="0"/>
              </a:spcAft>
              <a:buSzPts val="2600"/>
              <a:buChar char="●"/>
            </a:pPr>
            <a:r>
              <a:rPr lang="en" sz="2600" b="1"/>
              <a:t>What is surface water? </a:t>
            </a:r>
            <a:endParaRPr sz="2600" b="1"/>
          </a:p>
          <a:p>
            <a:pPr marL="457200" lvl="0" indent="-393700" algn="l" rtl="0">
              <a:lnSpc>
                <a:spcPct val="150000"/>
              </a:lnSpc>
              <a:spcBef>
                <a:spcPts val="0"/>
              </a:spcBef>
              <a:spcAft>
                <a:spcPts val="0"/>
              </a:spcAft>
              <a:buSzPts val="2600"/>
              <a:buChar char="●"/>
            </a:pPr>
            <a:r>
              <a:rPr lang="en" sz="2600" b="1"/>
              <a:t>What is groundwater?  </a:t>
            </a:r>
            <a:endParaRPr sz="2600" b="1"/>
          </a:p>
          <a:p>
            <a:pPr marL="457200" lvl="0" indent="-393700" algn="l" rtl="0">
              <a:lnSpc>
                <a:spcPct val="150000"/>
              </a:lnSpc>
              <a:spcBef>
                <a:spcPts val="0"/>
              </a:spcBef>
              <a:spcAft>
                <a:spcPts val="0"/>
              </a:spcAft>
              <a:buSzPts val="2600"/>
              <a:buChar char="●"/>
            </a:pPr>
            <a:r>
              <a:rPr lang="en" sz="2600" b="1"/>
              <a:t>What is the relationship between the two?</a:t>
            </a:r>
            <a:endParaRPr sz="2600" b="1"/>
          </a:p>
        </p:txBody>
      </p:sp>
      <p:pic>
        <p:nvPicPr>
          <p:cNvPr id="217" name="Google Shape;217;p37"/>
          <p:cNvPicPr preferRelativeResize="0"/>
          <p:nvPr/>
        </p:nvPicPr>
        <p:blipFill>
          <a:blip r:embed="rId4">
            <a:alphaModFix/>
          </a:blip>
          <a:stretch>
            <a:fillRect/>
          </a:stretch>
        </p:blipFill>
        <p:spPr>
          <a:xfrm>
            <a:off x="5044198" y="622625"/>
            <a:ext cx="3491700" cy="2751600"/>
          </a:xfrm>
          <a:prstGeom prst="rect">
            <a:avLst/>
          </a:prstGeom>
          <a:noFill/>
          <a:ln w="38100" cap="flat" cmpd="sng">
            <a:solidFill>
              <a:srgbClr val="1155CC"/>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38"/>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223" name="Google Shape;223;p38"/>
          <p:cNvSpPr txBox="1"/>
          <p:nvPr/>
        </p:nvSpPr>
        <p:spPr>
          <a:xfrm>
            <a:off x="394950" y="632700"/>
            <a:ext cx="4903800" cy="403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Using a transparent plastic shoe box container and rocks, create a model to represent the layers of the water table.  </a:t>
            </a:r>
            <a:endParaRPr sz="2000"/>
          </a:p>
          <a:p>
            <a:pPr marL="0" lvl="0" indent="0" algn="l" rtl="0">
              <a:spcBef>
                <a:spcPts val="0"/>
              </a:spcBef>
              <a:spcAft>
                <a:spcPts val="0"/>
              </a:spcAft>
              <a:buNone/>
            </a:pPr>
            <a:endParaRPr sz="1800"/>
          </a:p>
          <a:p>
            <a:pPr marL="0" lvl="0" indent="0" algn="l" rtl="0">
              <a:lnSpc>
                <a:spcPct val="115000"/>
              </a:lnSpc>
              <a:spcBef>
                <a:spcPts val="0"/>
              </a:spcBef>
              <a:spcAft>
                <a:spcPts val="0"/>
              </a:spcAft>
              <a:buNone/>
            </a:pPr>
            <a:r>
              <a:rPr lang="en" sz="2000" b="1"/>
              <a:t>Include:</a:t>
            </a:r>
            <a:endParaRPr sz="2000" b="1"/>
          </a:p>
          <a:p>
            <a:pPr marL="0" lvl="0" indent="0" algn="l" rtl="0">
              <a:lnSpc>
                <a:spcPct val="115000"/>
              </a:lnSpc>
              <a:spcBef>
                <a:spcPts val="0"/>
              </a:spcBef>
              <a:spcAft>
                <a:spcPts val="0"/>
              </a:spcAft>
              <a:buNone/>
            </a:pPr>
            <a:r>
              <a:rPr lang="en" sz="2000" b="1"/>
              <a:t>-A slope to represent a hill or mountain</a:t>
            </a:r>
            <a:endParaRPr sz="2000" b="1"/>
          </a:p>
          <a:p>
            <a:pPr marL="0" lvl="0" indent="0" algn="l" rtl="0">
              <a:lnSpc>
                <a:spcPct val="115000"/>
              </a:lnSpc>
              <a:spcBef>
                <a:spcPts val="0"/>
              </a:spcBef>
              <a:spcAft>
                <a:spcPts val="0"/>
              </a:spcAft>
              <a:buNone/>
            </a:pPr>
            <a:r>
              <a:rPr lang="en" sz="2000" b="1"/>
              <a:t>-A low spot where water can collect.</a:t>
            </a:r>
            <a:endParaRPr sz="2000" b="1"/>
          </a:p>
          <a:p>
            <a:pPr marL="0" lvl="0" indent="0" algn="l" rtl="0">
              <a:spcBef>
                <a:spcPts val="0"/>
              </a:spcBef>
              <a:spcAft>
                <a:spcPts val="0"/>
              </a:spcAft>
              <a:buNone/>
            </a:pPr>
            <a:endParaRPr sz="2000"/>
          </a:p>
          <a:p>
            <a:pPr marL="0" lvl="0" indent="0" algn="l" rtl="0">
              <a:spcBef>
                <a:spcPts val="0"/>
              </a:spcBef>
              <a:spcAft>
                <a:spcPts val="0"/>
              </a:spcAft>
              <a:buNone/>
            </a:pPr>
            <a:r>
              <a:rPr lang="en" sz="2000"/>
              <a:t>When ready, slowly pour water on the top of the mountain/hill. Notice what happens to the water.</a:t>
            </a:r>
            <a:endParaRPr sz="2000"/>
          </a:p>
        </p:txBody>
      </p:sp>
      <p:pic>
        <p:nvPicPr>
          <p:cNvPr id="224" name="Google Shape;224;p38"/>
          <p:cNvPicPr preferRelativeResize="0"/>
          <p:nvPr/>
        </p:nvPicPr>
        <p:blipFill>
          <a:blip r:embed="rId4">
            <a:alphaModFix/>
          </a:blip>
          <a:stretch>
            <a:fillRect/>
          </a:stretch>
        </p:blipFill>
        <p:spPr>
          <a:xfrm rot="10800000">
            <a:off x="5430027" y="484900"/>
            <a:ext cx="3295148" cy="1949625"/>
          </a:xfrm>
          <a:prstGeom prst="rect">
            <a:avLst/>
          </a:prstGeom>
          <a:noFill/>
          <a:ln w="19050" cap="flat" cmpd="sng">
            <a:solidFill>
              <a:schemeClr val="dk2"/>
            </a:solidFill>
            <a:prstDash val="solid"/>
            <a:round/>
            <a:headEnd type="none" w="sm" len="sm"/>
            <a:tailEnd type="none" w="sm" len="sm"/>
          </a:ln>
        </p:spPr>
      </p:pic>
      <p:pic>
        <p:nvPicPr>
          <p:cNvPr id="225" name="Google Shape;225;p38"/>
          <p:cNvPicPr preferRelativeResize="0"/>
          <p:nvPr/>
        </p:nvPicPr>
        <p:blipFill rotWithShape="1">
          <a:blip r:embed="rId5">
            <a:alphaModFix/>
          </a:blip>
          <a:srcRect t="5891"/>
          <a:stretch/>
        </p:blipFill>
        <p:spPr>
          <a:xfrm>
            <a:off x="5484725" y="3019275"/>
            <a:ext cx="3185774" cy="133522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
        <p:nvSpPr>
          <p:cNvPr id="230" name="Google Shape;230;p39"/>
          <p:cNvSpPr txBox="1"/>
          <p:nvPr/>
        </p:nvSpPr>
        <p:spPr>
          <a:xfrm>
            <a:off x="393800" y="718075"/>
            <a:ext cx="42666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Discussion:</a:t>
            </a:r>
            <a:endParaRPr sz="3000" b="1">
              <a:solidFill>
                <a:srgbClr val="0000FF"/>
              </a:solidFill>
            </a:endParaRPr>
          </a:p>
          <a:p>
            <a:pPr marL="0" lvl="0" indent="0" algn="l" rtl="0">
              <a:spcBef>
                <a:spcPts val="0"/>
              </a:spcBef>
              <a:spcAft>
                <a:spcPts val="0"/>
              </a:spcAft>
              <a:buNone/>
            </a:pPr>
            <a:endParaRPr sz="2200">
              <a:solidFill>
                <a:schemeClr val="dk1"/>
              </a:solidFill>
              <a:latin typeface="Lato"/>
              <a:ea typeface="Lato"/>
              <a:cs typeface="Lato"/>
              <a:sym typeface="Lato"/>
            </a:endParaRPr>
          </a:p>
          <a:p>
            <a:pPr marL="457200" lvl="0" indent="-355600" algn="l" rtl="0">
              <a:lnSpc>
                <a:spcPct val="150000"/>
              </a:lnSpc>
              <a:spcBef>
                <a:spcPts val="0"/>
              </a:spcBef>
              <a:spcAft>
                <a:spcPts val="0"/>
              </a:spcAft>
              <a:buClr>
                <a:schemeClr val="dk1"/>
              </a:buClr>
              <a:buSzPts val="2000"/>
              <a:buChar char="●"/>
            </a:pPr>
            <a:r>
              <a:rPr lang="en" sz="2000">
                <a:solidFill>
                  <a:schemeClr val="dk1"/>
                </a:solidFill>
              </a:rPr>
              <a:t>What causes the surface water runoff to move down into the ground?</a:t>
            </a:r>
            <a:endParaRPr sz="2000">
              <a:solidFill>
                <a:schemeClr val="dk1"/>
              </a:solidFill>
            </a:endParaRPr>
          </a:p>
          <a:p>
            <a:pPr marL="457200" lvl="0" indent="-355600" algn="l" rtl="0">
              <a:lnSpc>
                <a:spcPct val="150000"/>
              </a:lnSpc>
              <a:spcBef>
                <a:spcPts val="0"/>
              </a:spcBef>
              <a:spcAft>
                <a:spcPts val="0"/>
              </a:spcAft>
              <a:buClr>
                <a:schemeClr val="dk1"/>
              </a:buClr>
              <a:buSzPts val="2000"/>
              <a:buChar char="●"/>
            </a:pPr>
            <a:r>
              <a:rPr lang="en" sz="2000">
                <a:solidFill>
                  <a:schemeClr val="dk1"/>
                </a:solidFill>
              </a:rPr>
              <a:t>What happens when the water table crosses the surface?</a:t>
            </a:r>
            <a:endParaRPr/>
          </a:p>
        </p:txBody>
      </p:sp>
      <p:sp>
        <p:nvSpPr>
          <p:cNvPr id="231" name="Google Shape;231;p39"/>
          <p:cNvSpPr txBox="1"/>
          <p:nvPr/>
        </p:nvSpPr>
        <p:spPr>
          <a:xfrm>
            <a:off x="253325" y="2707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pic>
        <p:nvPicPr>
          <p:cNvPr id="232" name="Google Shape;232;p39"/>
          <p:cNvPicPr preferRelativeResize="0"/>
          <p:nvPr/>
        </p:nvPicPr>
        <p:blipFill>
          <a:blip r:embed="rId4">
            <a:alphaModFix/>
          </a:blip>
          <a:stretch>
            <a:fillRect/>
          </a:stretch>
        </p:blipFill>
        <p:spPr>
          <a:xfrm>
            <a:off x="5302025" y="359125"/>
            <a:ext cx="3425899" cy="4399576"/>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40"/>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238" name="Google Shape;238;p40"/>
          <p:cNvSpPr txBox="1"/>
          <p:nvPr/>
        </p:nvSpPr>
        <p:spPr>
          <a:xfrm>
            <a:off x="406875" y="813450"/>
            <a:ext cx="38655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Add a well to your water table model.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Use your pump to collect groundwater from your model.</a:t>
            </a:r>
            <a:endParaRPr sz="2000"/>
          </a:p>
          <a:p>
            <a:pPr marL="0" lvl="0" indent="0" algn="l" rtl="0">
              <a:spcBef>
                <a:spcPts val="0"/>
              </a:spcBef>
              <a:spcAft>
                <a:spcPts val="0"/>
              </a:spcAft>
              <a:buNone/>
            </a:pPr>
            <a:endParaRPr sz="2000"/>
          </a:p>
          <a:p>
            <a:pPr marL="0" lvl="0" indent="0" algn="l" rtl="0">
              <a:lnSpc>
                <a:spcPct val="100000"/>
              </a:lnSpc>
              <a:spcBef>
                <a:spcPts val="0"/>
              </a:spcBef>
              <a:spcAft>
                <a:spcPts val="0"/>
              </a:spcAft>
              <a:buNone/>
            </a:pPr>
            <a:r>
              <a:rPr lang="en" sz="2000" b="1">
                <a:solidFill>
                  <a:schemeClr val="dk1"/>
                </a:solidFill>
              </a:rPr>
              <a:t>What happens to the water table when groundwater is pumped?</a:t>
            </a:r>
            <a:endParaRPr sz="2000" b="1"/>
          </a:p>
        </p:txBody>
      </p:sp>
      <p:pic>
        <p:nvPicPr>
          <p:cNvPr id="239" name="Google Shape;239;p40"/>
          <p:cNvPicPr preferRelativeResize="0"/>
          <p:nvPr/>
        </p:nvPicPr>
        <p:blipFill rotWithShape="1">
          <a:blip r:embed="rId4">
            <a:alphaModFix/>
          </a:blip>
          <a:srcRect t="4812" r="1980" b="4730"/>
          <a:stretch/>
        </p:blipFill>
        <p:spPr>
          <a:xfrm rot="-5400000">
            <a:off x="4941600" y="715050"/>
            <a:ext cx="3446951" cy="378305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41"/>
          <p:cNvSpPr txBox="1"/>
          <p:nvPr/>
        </p:nvSpPr>
        <p:spPr>
          <a:xfrm>
            <a:off x="253325" y="1771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245" name="Google Shape;245;p41"/>
          <p:cNvSpPr txBox="1"/>
          <p:nvPr/>
        </p:nvSpPr>
        <p:spPr>
          <a:xfrm>
            <a:off x="344575" y="680725"/>
            <a:ext cx="6398100" cy="43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Discussion:</a:t>
            </a:r>
            <a:endParaRPr sz="3000" b="1">
              <a:solidFill>
                <a:srgbClr val="0000FF"/>
              </a:solidFill>
            </a:endParaRPr>
          </a:p>
          <a:p>
            <a:pPr marL="0" lvl="0" indent="0" algn="l" rtl="0">
              <a:lnSpc>
                <a:spcPct val="150000"/>
              </a:lnSpc>
              <a:spcBef>
                <a:spcPts val="0"/>
              </a:spcBef>
              <a:spcAft>
                <a:spcPts val="0"/>
              </a:spcAft>
              <a:buNone/>
            </a:pPr>
            <a:endParaRPr sz="2400">
              <a:latin typeface="Lato"/>
              <a:ea typeface="Lato"/>
              <a:cs typeface="Lato"/>
              <a:sym typeface="Lato"/>
            </a:endParaRPr>
          </a:p>
          <a:p>
            <a:pPr marL="457200" lvl="0" indent="-368300" algn="l" rtl="0">
              <a:lnSpc>
                <a:spcPct val="150000"/>
              </a:lnSpc>
              <a:spcBef>
                <a:spcPts val="0"/>
              </a:spcBef>
              <a:spcAft>
                <a:spcPts val="0"/>
              </a:spcAft>
              <a:buSzPts val="2200"/>
              <a:buChar char="●"/>
            </a:pPr>
            <a:r>
              <a:rPr lang="en" sz="2200"/>
              <a:t>What would happen if we added more </a:t>
            </a:r>
            <a:endParaRPr sz="2200"/>
          </a:p>
          <a:p>
            <a:pPr marL="457200" lvl="0" indent="0" algn="l" rtl="0">
              <a:lnSpc>
                <a:spcPct val="150000"/>
              </a:lnSpc>
              <a:spcBef>
                <a:spcPts val="0"/>
              </a:spcBef>
              <a:spcAft>
                <a:spcPts val="0"/>
              </a:spcAft>
              <a:buNone/>
            </a:pPr>
            <a:r>
              <a:rPr lang="en" sz="2200"/>
              <a:t>wells?</a:t>
            </a:r>
            <a:endParaRPr sz="2200"/>
          </a:p>
          <a:p>
            <a:pPr marL="457200" lvl="0" indent="0" algn="l" rtl="0">
              <a:lnSpc>
                <a:spcPct val="150000"/>
              </a:lnSpc>
              <a:spcBef>
                <a:spcPts val="0"/>
              </a:spcBef>
              <a:spcAft>
                <a:spcPts val="0"/>
              </a:spcAft>
              <a:buNone/>
            </a:pPr>
            <a:endParaRPr sz="900"/>
          </a:p>
          <a:p>
            <a:pPr marL="457200" lvl="0" indent="-368300" algn="l" rtl="0">
              <a:lnSpc>
                <a:spcPct val="150000"/>
              </a:lnSpc>
              <a:spcBef>
                <a:spcPts val="0"/>
              </a:spcBef>
              <a:spcAft>
                <a:spcPts val="0"/>
              </a:spcAft>
              <a:buSzPts val="2200"/>
              <a:buChar char="●"/>
            </a:pPr>
            <a:r>
              <a:rPr lang="en" sz="2200"/>
              <a:t>How does drought, which is a natural occurrence in the desert, affect surface water and groundwater?</a:t>
            </a:r>
            <a:endParaRPr sz="2200"/>
          </a:p>
          <a:p>
            <a:pPr marL="457200" lvl="0" indent="0" algn="l" rtl="0">
              <a:lnSpc>
                <a:spcPct val="150000"/>
              </a:lnSpc>
              <a:spcBef>
                <a:spcPts val="0"/>
              </a:spcBef>
              <a:spcAft>
                <a:spcPts val="0"/>
              </a:spcAft>
              <a:buNone/>
            </a:pPr>
            <a:endParaRPr sz="2400">
              <a:latin typeface="Lato"/>
              <a:ea typeface="Lato"/>
              <a:cs typeface="Lato"/>
              <a:sym typeface="Lato"/>
            </a:endParaRPr>
          </a:p>
        </p:txBody>
      </p:sp>
      <p:pic>
        <p:nvPicPr>
          <p:cNvPr id="246" name="Google Shape;246;p41"/>
          <p:cNvPicPr preferRelativeResize="0"/>
          <p:nvPr/>
        </p:nvPicPr>
        <p:blipFill>
          <a:blip r:embed="rId4">
            <a:alphaModFix/>
          </a:blip>
          <a:stretch>
            <a:fillRect/>
          </a:stretch>
        </p:blipFill>
        <p:spPr>
          <a:xfrm>
            <a:off x="5919200" y="345700"/>
            <a:ext cx="2927950" cy="1958775"/>
          </a:xfrm>
          <a:prstGeom prst="rect">
            <a:avLst/>
          </a:prstGeom>
          <a:noFill/>
          <a:ln>
            <a:noFill/>
          </a:ln>
        </p:spPr>
      </p:pic>
      <p:sp>
        <p:nvSpPr>
          <p:cNvPr id="247" name="Google Shape;247;p41"/>
          <p:cNvSpPr txBox="1"/>
          <p:nvPr/>
        </p:nvSpPr>
        <p:spPr>
          <a:xfrm>
            <a:off x="7027950" y="2304475"/>
            <a:ext cx="18192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USGS</a:t>
            </a:r>
            <a:endParaRPr sz="900" i="1"/>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42"/>
          <p:cNvSpPr txBox="1"/>
          <p:nvPr/>
        </p:nvSpPr>
        <p:spPr>
          <a:xfrm>
            <a:off x="253325" y="1771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253" name="Google Shape;253;p42"/>
          <p:cNvSpPr txBox="1"/>
          <p:nvPr/>
        </p:nvSpPr>
        <p:spPr>
          <a:xfrm>
            <a:off x="363800" y="682850"/>
            <a:ext cx="79137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Discussion:</a:t>
            </a:r>
            <a:endParaRPr sz="3000" b="1">
              <a:solidFill>
                <a:srgbClr val="0000FF"/>
              </a:solidFill>
            </a:endParaRPr>
          </a:p>
          <a:p>
            <a:pPr marL="0" lvl="0" indent="0" algn="l" rtl="0">
              <a:lnSpc>
                <a:spcPct val="150000"/>
              </a:lnSpc>
              <a:spcBef>
                <a:spcPts val="0"/>
              </a:spcBef>
              <a:spcAft>
                <a:spcPts val="0"/>
              </a:spcAft>
              <a:buNone/>
            </a:pPr>
            <a:endParaRPr sz="600">
              <a:latin typeface="Lato"/>
              <a:ea typeface="Lato"/>
              <a:cs typeface="Lato"/>
              <a:sym typeface="Lato"/>
            </a:endParaRPr>
          </a:p>
          <a:p>
            <a:pPr marL="457200" lvl="0" indent="0" algn="l" rtl="0">
              <a:lnSpc>
                <a:spcPct val="150000"/>
              </a:lnSpc>
              <a:spcBef>
                <a:spcPts val="0"/>
              </a:spcBef>
              <a:spcAft>
                <a:spcPts val="0"/>
              </a:spcAft>
              <a:buNone/>
            </a:pPr>
            <a:r>
              <a:rPr lang="en" sz="2000"/>
              <a:t>Based on this experiment, what do you think has happened to the Santa Cruz River and Lake Powell?</a:t>
            </a:r>
            <a:endParaRPr sz="2000"/>
          </a:p>
        </p:txBody>
      </p:sp>
      <p:sp>
        <p:nvSpPr>
          <p:cNvPr id="254" name="Google Shape;254;p42"/>
          <p:cNvSpPr txBox="1"/>
          <p:nvPr/>
        </p:nvSpPr>
        <p:spPr>
          <a:xfrm>
            <a:off x="7040775" y="4491425"/>
            <a:ext cx="18192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USGS</a:t>
            </a:r>
            <a:endParaRPr sz="900" i="1"/>
          </a:p>
        </p:txBody>
      </p:sp>
      <p:pic>
        <p:nvPicPr>
          <p:cNvPr id="255" name="Google Shape;255;p42"/>
          <p:cNvPicPr preferRelativeResize="0"/>
          <p:nvPr/>
        </p:nvPicPr>
        <p:blipFill>
          <a:blip r:embed="rId4">
            <a:alphaModFix/>
          </a:blip>
          <a:stretch>
            <a:fillRect/>
          </a:stretch>
        </p:blipFill>
        <p:spPr>
          <a:xfrm>
            <a:off x="5655050" y="2422250"/>
            <a:ext cx="3170141" cy="2107100"/>
          </a:xfrm>
          <a:prstGeom prst="rect">
            <a:avLst/>
          </a:prstGeom>
          <a:noFill/>
          <a:ln w="19050" cap="flat" cmpd="sng">
            <a:solidFill>
              <a:schemeClr val="dk2"/>
            </a:solidFill>
            <a:prstDash val="solid"/>
            <a:round/>
            <a:headEnd type="none" w="sm" len="sm"/>
            <a:tailEnd type="none" w="sm" len="sm"/>
          </a:ln>
        </p:spPr>
      </p:pic>
      <p:pic>
        <p:nvPicPr>
          <p:cNvPr id="256" name="Google Shape;256;p42"/>
          <p:cNvPicPr preferRelativeResize="0"/>
          <p:nvPr/>
        </p:nvPicPr>
        <p:blipFill>
          <a:blip r:embed="rId5">
            <a:alphaModFix/>
          </a:blip>
          <a:stretch>
            <a:fillRect/>
          </a:stretch>
        </p:blipFill>
        <p:spPr>
          <a:xfrm>
            <a:off x="885050" y="2558675"/>
            <a:ext cx="3123504" cy="1932750"/>
          </a:xfrm>
          <a:prstGeom prst="rect">
            <a:avLst/>
          </a:prstGeom>
          <a:noFill/>
          <a:ln w="19050" cap="flat" cmpd="sng">
            <a:solidFill>
              <a:schemeClr val="dk2"/>
            </a:solidFill>
            <a:prstDash val="solid"/>
            <a:round/>
            <a:headEnd type="none" w="sm" len="sm"/>
            <a:tailEnd type="none" w="sm" len="sm"/>
          </a:ln>
        </p:spPr>
      </p:pic>
      <p:sp>
        <p:nvSpPr>
          <p:cNvPr id="257" name="Google Shape;257;p42"/>
          <p:cNvSpPr txBox="1"/>
          <p:nvPr/>
        </p:nvSpPr>
        <p:spPr>
          <a:xfrm>
            <a:off x="2189350" y="4491425"/>
            <a:ext cx="18192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The Water Desk</a:t>
            </a:r>
            <a:endParaRPr sz="900" i="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43"/>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
        <p:nvSpPr>
          <p:cNvPr id="263" name="Google Shape;263;p43"/>
          <p:cNvSpPr txBox="1"/>
          <p:nvPr/>
        </p:nvSpPr>
        <p:spPr>
          <a:xfrm>
            <a:off x="458075" y="549650"/>
            <a:ext cx="78657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FF"/>
                </a:solidFill>
              </a:rPr>
              <a:t>Three main water sources in Tucson:</a:t>
            </a:r>
            <a:endParaRPr sz="2500" b="1">
              <a:solidFill>
                <a:srgbClr val="0000FF"/>
              </a:solidFill>
            </a:endParaRPr>
          </a:p>
          <a:p>
            <a:pPr marL="0" lvl="0" indent="0" algn="l" rtl="0">
              <a:spcBef>
                <a:spcPts val="0"/>
              </a:spcBef>
              <a:spcAft>
                <a:spcPts val="0"/>
              </a:spcAft>
              <a:buNone/>
            </a:pPr>
            <a:endParaRPr sz="2600">
              <a:latin typeface="Lato"/>
              <a:ea typeface="Lato"/>
              <a:cs typeface="Lato"/>
              <a:sym typeface="Lato"/>
            </a:endParaRPr>
          </a:p>
        </p:txBody>
      </p:sp>
      <p:sp>
        <p:nvSpPr>
          <p:cNvPr id="264" name="Google Shape;264;p43"/>
          <p:cNvSpPr txBox="1"/>
          <p:nvPr/>
        </p:nvSpPr>
        <p:spPr>
          <a:xfrm>
            <a:off x="654375" y="1057775"/>
            <a:ext cx="7106700" cy="14547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SzPts val="2500"/>
              <a:buChar char="●"/>
            </a:pPr>
            <a:r>
              <a:rPr lang="en" sz="2500"/>
              <a:t>Central Arizona Project</a:t>
            </a:r>
            <a:endParaRPr sz="2500"/>
          </a:p>
          <a:p>
            <a:pPr marL="457200" lvl="0" indent="-387350" algn="l" rtl="0">
              <a:lnSpc>
                <a:spcPct val="115000"/>
              </a:lnSpc>
              <a:spcBef>
                <a:spcPts val="0"/>
              </a:spcBef>
              <a:spcAft>
                <a:spcPts val="0"/>
              </a:spcAft>
              <a:buSzPts val="2500"/>
              <a:buChar char="●"/>
            </a:pPr>
            <a:r>
              <a:rPr lang="en" sz="2500"/>
              <a:t>Groundwater</a:t>
            </a:r>
            <a:endParaRPr sz="2500"/>
          </a:p>
          <a:p>
            <a:pPr marL="457200" lvl="0" indent="-387350" algn="l" rtl="0">
              <a:lnSpc>
                <a:spcPct val="115000"/>
              </a:lnSpc>
              <a:spcBef>
                <a:spcPts val="0"/>
              </a:spcBef>
              <a:spcAft>
                <a:spcPts val="0"/>
              </a:spcAft>
              <a:buSzPts val="2500"/>
              <a:buChar char="●"/>
            </a:pPr>
            <a:r>
              <a:rPr lang="en" sz="2500"/>
              <a:t>Effluent (remediated and reclaimed water)</a:t>
            </a:r>
            <a:r>
              <a:rPr lang="en" sz="2500" b="1"/>
              <a:t> </a:t>
            </a:r>
            <a:endParaRPr sz="2500" b="1"/>
          </a:p>
        </p:txBody>
      </p:sp>
      <p:pic>
        <p:nvPicPr>
          <p:cNvPr id="265" name="Google Shape;265;p43"/>
          <p:cNvPicPr preferRelativeResize="0"/>
          <p:nvPr/>
        </p:nvPicPr>
        <p:blipFill>
          <a:blip r:embed="rId4">
            <a:alphaModFix/>
          </a:blip>
          <a:stretch>
            <a:fillRect/>
          </a:stretch>
        </p:blipFill>
        <p:spPr>
          <a:xfrm>
            <a:off x="576226" y="2647950"/>
            <a:ext cx="3186000" cy="1876200"/>
          </a:xfrm>
          <a:prstGeom prst="rect">
            <a:avLst/>
          </a:prstGeom>
          <a:noFill/>
          <a:ln>
            <a:noFill/>
          </a:ln>
        </p:spPr>
      </p:pic>
      <p:sp>
        <p:nvSpPr>
          <p:cNvPr id="266" name="Google Shape;266;p43"/>
          <p:cNvSpPr txBox="1"/>
          <p:nvPr/>
        </p:nvSpPr>
        <p:spPr>
          <a:xfrm>
            <a:off x="1950075" y="4489100"/>
            <a:ext cx="1819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t>Source: Central Arizona Project</a:t>
            </a:r>
            <a:endParaRPr sz="900" i="1"/>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sp>
        <p:nvSpPr>
          <p:cNvPr id="271" name="Google Shape;271;p44"/>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
        <p:nvSpPr>
          <p:cNvPr id="272" name="Google Shape;272;p44"/>
          <p:cNvSpPr txBox="1"/>
          <p:nvPr/>
        </p:nvSpPr>
        <p:spPr>
          <a:xfrm>
            <a:off x="418800" y="491225"/>
            <a:ext cx="8258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FF"/>
                </a:solidFill>
              </a:rPr>
              <a:t>Central Arizona Project (CAP)</a:t>
            </a:r>
            <a:endParaRPr sz="2500" b="1">
              <a:solidFill>
                <a:srgbClr val="0000FF"/>
              </a:solidFill>
            </a:endParaRPr>
          </a:p>
        </p:txBody>
      </p:sp>
      <p:sp>
        <p:nvSpPr>
          <p:cNvPr id="273" name="Google Shape;273;p44"/>
          <p:cNvSpPr txBox="1"/>
          <p:nvPr/>
        </p:nvSpPr>
        <p:spPr>
          <a:xfrm>
            <a:off x="309875" y="1060625"/>
            <a:ext cx="6237600" cy="3724800"/>
          </a:xfrm>
          <a:prstGeom prst="rect">
            <a:avLst/>
          </a:prstGeom>
          <a:noFill/>
          <a:ln>
            <a:noFill/>
          </a:ln>
        </p:spPr>
        <p:txBody>
          <a:bodyPr spcFirstLastPara="1" wrap="square" lIns="91425" tIns="91425" rIns="91425" bIns="91425" anchor="t" anchorCtr="0">
            <a:spAutoFit/>
          </a:bodyPr>
          <a:lstStyle/>
          <a:p>
            <a:pPr marL="457200" lvl="0" indent="-355600" algn="l" rtl="0">
              <a:lnSpc>
                <a:spcPct val="150000"/>
              </a:lnSpc>
              <a:spcBef>
                <a:spcPts val="0"/>
              </a:spcBef>
              <a:spcAft>
                <a:spcPts val="0"/>
              </a:spcAft>
              <a:buSzPts val="2000"/>
              <a:buChar char="●"/>
            </a:pPr>
            <a:r>
              <a:rPr lang="en" sz="2000"/>
              <a:t>Colorado River Water is delivered to different parts of Arizona, including Tucson, through a series of canals.</a:t>
            </a:r>
            <a:endParaRPr sz="2000"/>
          </a:p>
          <a:p>
            <a:pPr marL="457200" lvl="0" indent="0" algn="l" rtl="0">
              <a:lnSpc>
                <a:spcPct val="150000"/>
              </a:lnSpc>
              <a:spcBef>
                <a:spcPts val="0"/>
              </a:spcBef>
              <a:spcAft>
                <a:spcPts val="0"/>
              </a:spcAft>
              <a:buNone/>
            </a:pPr>
            <a:endParaRPr sz="2000"/>
          </a:p>
          <a:p>
            <a:pPr marL="457200" lvl="0" indent="-355600" algn="l" rtl="0">
              <a:lnSpc>
                <a:spcPct val="150000"/>
              </a:lnSpc>
              <a:spcBef>
                <a:spcPts val="0"/>
              </a:spcBef>
              <a:spcAft>
                <a:spcPts val="0"/>
              </a:spcAft>
              <a:buSzPts val="2000"/>
              <a:buChar char="●"/>
            </a:pPr>
            <a:r>
              <a:rPr lang="en" sz="2000"/>
              <a:t>CAP system starts at Lake Havasu along the western edge of Arizona.</a:t>
            </a:r>
            <a:endParaRPr sz="2000"/>
          </a:p>
          <a:p>
            <a:pPr marL="457200" lvl="0" indent="0" algn="l" rtl="0">
              <a:lnSpc>
                <a:spcPct val="150000"/>
              </a:lnSpc>
              <a:spcBef>
                <a:spcPts val="0"/>
              </a:spcBef>
              <a:spcAft>
                <a:spcPts val="0"/>
              </a:spcAft>
              <a:buNone/>
            </a:pPr>
            <a:endParaRPr sz="2000"/>
          </a:p>
          <a:p>
            <a:pPr marL="457200" lvl="0" indent="-355600" algn="l" rtl="0">
              <a:lnSpc>
                <a:spcPct val="150000"/>
              </a:lnSpc>
              <a:spcBef>
                <a:spcPts val="0"/>
              </a:spcBef>
              <a:spcAft>
                <a:spcPts val="0"/>
              </a:spcAft>
              <a:buSzPts val="2000"/>
              <a:buChar char="●"/>
            </a:pPr>
            <a:r>
              <a:rPr lang="en" sz="2000"/>
              <a:t>CAP moves 1.3 billion gallons of water each day.</a:t>
            </a:r>
            <a:endParaRPr sz="2000"/>
          </a:p>
        </p:txBody>
      </p:sp>
      <p:grpSp>
        <p:nvGrpSpPr>
          <p:cNvPr id="274" name="Google Shape;274;p44"/>
          <p:cNvGrpSpPr/>
          <p:nvPr/>
        </p:nvGrpSpPr>
        <p:grpSpPr>
          <a:xfrm>
            <a:off x="6547420" y="384225"/>
            <a:ext cx="2129780" cy="1729425"/>
            <a:chOff x="6547420" y="384225"/>
            <a:chExt cx="2129780" cy="1729425"/>
          </a:xfrm>
        </p:grpSpPr>
        <p:pic>
          <p:nvPicPr>
            <p:cNvPr id="275" name="Google Shape;275;p44"/>
            <p:cNvPicPr preferRelativeResize="0"/>
            <p:nvPr/>
          </p:nvPicPr>
          <p:blipFill>
            <a:blip r:embed="rId4">
              <a:alphaModFix/>
            </a:blip>
            <a:stretch>
              <a:fillRect/>
            </a:stretch>
          </p:blipFill>
          <p:spPr>
            <a:xfrm>
              <a:off x="6547420" y="384225"/>
              <a:ext cx="2129775" cy="1455225"/>
            </a:xfrm>
            <a:prstGeom prst="rect">
              <a:avLst/>
            </a:prstGeom>
            <a:noFill/>
            <a:ln w="28575" cap="flat" cmpd="sng">
              <a:solidFill>
                <a:schemeClr val="dk2"/>
              </a:solidFill>
              <a:prstDash val="solid"/>
              <a:round/>
              <a:headEnd type="none" w="sm" len="sm"/>
              <a:tailEnd type="none" w="sm" len="sm"/>
            </a:ln>
          </p:spPr>
        </p:pic>
        <p:sp>
          <p:nvSpPr>
            <p:cNvPr id="276" name="Google Shape;276;p44"/>
            <p:cNvSpPr txBox="1"/>
            <p:nvPr/>
          </p:nvSpPr>
          <p:spPr>
            <a:xfrm>
              <a:off x="6858000" y="1790550"/>
              <a:ext cx="18192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Tucson Water</a:t>
              </a:r>
              <a:endParaRPr sz="900" i="1"/>
            </a:p>
          </p:txBody>
        </p:sp>
      </p:grpSp>
      <p:pic>
        <p:nvPicPr>
          <p:cNvPr id="277" name="Google Shape;277;p44"/>
          <p:cNvPicPr preferRelativeResize="0"/>
          <p:nvPr/>
        </p:nvPicPr>
        <p:blipFill>
          <a:blip r:embed="rId5">
            <a:alphaModFix/>
          </a:blip>
          <a:stretch>
            <a:fillRect/>
          </a:stretch>
        </p:blipFill>
        <p:spPr>
          <a:xfrm>
            <a:off x="6159575" y="2820425"/>
            <a:ext cx="2670024" cy="1478051"/>
          </a:xfrm>
          <a:prstGeom prst="rect">
            <a:avLst/>
          </a:prstGeom>
          <a:noFill/>
          <a:ln w="28575" cap="flat" cmpd="sng">
            <a:solidFill>
              <a:schemeClr val="dk2"/>
            </a:solidFill>
            <a:prstDash val="solid"/>
            <a:round/>
            <a:headEnd type="none" w="sm" len="sm"/>
            <a:tailEnd type="none" w="sm" len="sm"/>
          </a:ln>
        </p:spPr>
      </p:pic>
      <p:sp>
        <p:nvSpPr>
          <p:cNvPr id="278" name="Google Shape;278;p44"/>
          <p:cNvSpPr txBox="1"/>
          <p:nvPr/>
        </p:nvSpPr>
        <p:spPr>
          <a:xfrm>
            <a:off x="6531713" y="4298475"/>
            <a:ext cx="2161200" cy="23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i="1">
                <a:solidFill>
                  <a:schemeClr val="dk1"/>
                </a:solidFill>
              </a:rPr>
              <a:t>Source: Central Arizona Project</a:t>
            </a:r>
            <a:endParaRPr sz="900" i="1">
              <a:solidFill>
                <a:schemeClr val="dk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45"/>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
        <p:nvSpPr>
          <p:cNvPr id="284" name="Google Shape;284;p45"/>
          <p:cNvSpPr txBox="1"/>
          <p:nvPr/>
        </p:nvSpPr>
        <p:spPr>
          <a:xfrm>
            <a:off x="418800" y="491225"/>
            <a:ext cx="8258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FF"/>
                </a:solidFill>
              </a:rPr>
              <a:t>Central Arizona Project (CAP)</a:t>
            </a:r>
            <a:endParaRPr sz="2500" b="1">
              <a:solidFill>
                <a:srgbClr val="0000FF"/>
              </a:solidFill>
            </a:endParaRPr>
          </a:p>
        </p:txBody>
      </p:sp>
      <p:sp>
        <p:nvSpPr>
          <p:cNvPr id="285" name="Google Shape;285;p45"/>
          <p:cNvSpPr txBox="1"/>
          <p:nvPr/>
        </p:nvSpPr>
        <p:spPr>
          <a:xfrm>
            <a:off x="495875" y="938550"/>
            <a:ext cx="5094300" cy="36018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SzPts val="1800"/>
              <a:buChar char="●"/>
            </a:pPr>
            <a:r>
              <a:rPr lang="en" sz="1800"/>
              <a:t>Tucson’s share of water is piped from the CAP canal to Avra Valley’s three large recharge basins.</a:t>
            </a:r>
            <a:endParaRPr sz="1800"/>
          </a:p>
          <a:p>
            <a:pPr marL="457200" lvl="0" indent="0" algn="l" rtl="0">
              <a:lnSpc>
                <a:spcPct val="150000"/>
              </a:lnSpc>
              <a:spcBef>
                <a:spcPts val="0"/>
              </a:spcBef>
              <a:spcAft>
                <a:spcPts val="0"/>
              </a:spcAft>
              <a:buNone/>
            </a:pPr>
            <a:endParaRPr/>
          </a:p>
          <a:p>
            <a:pPr marL="457200" lvl="0" indent="-342900" algn="l" rtl="0">
              <a:lnSpc>
                <a:spcPct val="150000"/>
              </a:lnSpc>
              <a:spcBef>
                <a:spcPts val="0"/>
              </a:spcBef>
              <a:spcAft>
                <a:spcPts val="0"/>
              </a:spcAft>
              <a:buSzPts val="1800"/>
              <a:buChar char="●"/>
            </a:pPr>
            <a:r>
              <a:rPr lang="en" sz="1800"/>
              <a:t>Recharge basins allow surface water to be stored underground until needed.</a:t>
            </a:r>
            <a:endParaRPr sz="1800"/>
          </a:p>
          <a:p>
            <a:pPr marL="457200" lvl="0" indent="0" algn="l" rtl="0">
              <a:lnSpc>
                <a:spcPct val="150000"/>
              </a:lnSpc>
              <a:spcBef>
                <a:spcPts val="0"/>
              </a:spcBef>
              <a:spcAft>
                <a:spcPts val="0"/>
              </a:spcAft>
              <a:buNone/>
            </a:pPr>
            <a:endParaRPr/>
          </a:p>
          <a:p>
            <a:pPr marL="457200" lvl="0" indent="-342900" algn="l" rtl="0">
              <a:lnSpc>
                <a:spcPct val="150000"/>
              </a:lnSpc>
              <a:spcBef>
                <a:spcPts val="0"/>
              </a:spcBef>
              <a:spcAft>
                <a:spcPts val="0"/>
              </a:spcAft>
              <a:buSzPts val="1800"/>
              <a:buChar char="●"/>
            </a:pPr>
            <a:r>
              <a:rPr lang="en" sz="1800"/>
              <a:t>Eliminates the need to build costly surface reservoirs which are prone to evaporation.</a:t>
            </a:r>
            <a:endParaRPr sz="1800"/>
          </a:p>
        </p:txBody>
      </p:sp>
      <p:grpSp>
        <p:nvGrpSpPr>
          <p:cNvPr id="286" name="Google Shape;286;p45"/>
          <p:cNvGrpSpPr/>
          <p:nvPr/>
        </p:nvGrpSpPr>
        <p:grpSpPr>
          <a:xfrm>
            <a:off x="5710715" y="323427"/>
            <a:ext cx="3075695" cy="1690226"/>
            <a:chOff x="5400653" y="3164575"/>
            <a:chExt cx="3276547" cy="1897425"/>
          </a:xfrm>
        </p:grpSpPr>
        <p:pic>
          <p:nvPicPr>
            <p:cNvPr id="287" name="Google Shape;287;p45"/>
            <p:cNvPicPr preferRelativeResize="0"/>
            <p:nvPr/>
          </p:nvPicPr>
          <p:blipFill>
            <a:blip r:embed="rId4">
              <a:alphaModFix/>
            </a:blip>
            <a:stretch>
              <a:fillRect/>
            </a:stretch>
          </p:blipFill>
          <p:spPr>
            <a:xfrm>
              <a:off x="5400653" y="3164575"/>
              <a:ext cx="3276545" cy="1455225"/>
            </a:xfrm>
            <a:prstGeom prst="rect">
              <a:avLst/>
            </a:prstGeom>
            <a:noFill/>
            <a:ln w="38100" cap="flat" cmpd="sng">
              <a:solidFill>
                <a:schemeClr val="dk2"/>
              </a:solidFill>
              <a:prstDash val="solid"/>
              <a:round/>
              <a:headEnd type="none" w="sm" len="sm"/>
              <a:tailEnd type="none" w="sm" len="sm"/>
            </a:ln>
          </p:spPr>
        </p:pic>
        <p:sp>
          <p:nvSpPr>
            <p:cNvPr id="288" name="Google Shape;288;p45"/>
            <p:cNvSpPr txBox="1"/>
            <p:nvPr/>
          </p:nvSpPr>
          <p:spPr>
            <a:xfrm>
              <a:off x="6858000" y="4543600"/>
              <a:ext cx="1819200" cy="518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Central Arizona Project</a:t>
              </a:r>
              <a:endParaRPr sz="900" i="1"/>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8"/>
          <p:cNvSpPr txBox="1"/>
          <p:nvPr/>
        </p:nvSpPr>
        <p:spPr>
          <a:xfrm>
            <a:off x="405725" y="253325"/>
            <a:ext cx="82452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chemeClr val="lt1"/>
                </a:solidFill>
              </a:rPr>
              <a:t>Driving Question:</a:t>
            </a:r>
            <a:endParaRPr sz="4800" b="1">
              <a:solidFill>
                <a:schemeClr val="lt1"/>
              </a:solidFill>
            </a:endParaRPr>
          </a:p>
          <a:p>
            <a:pPr marL="0" lvl="0" indent="0" algn="l" rtl="0">
              <a:spcBef>
                <a:spcPts val="0"/>
              </a:spcBef>
              <a:spcAft>
                <a:spcPts val="0"/>
              </a:spcAft>
              <a:buNone/>
            </a:pPr>
            <a:endParaRPr sz="4800" b="1">
              <a:solidFill>
                <a:schemeClr val="lt1"/>
              </a:solidFill>
            </a:endParaRPr>
          </a:p>
          <a:p>
            <a:pPr marL="0" lvl="0" indent="0" algn="ctr" rtl="0">
              <a:spcBef>
                <a:spcPts val="0"/>
              </a:spcBef>
              <a:spcAft>
                <a:spcPts val="0"/>
              </a:spcAft>
              <a:buNone/>
            </a:pPr>
            <a:r>
              <a:rPr lang="en" sz="4800" b="1">
                <a:solidFill>
                  <a:schemeClr val="lt1"/>
                </a:solidFill>
              </a:rPr>
              <a:t>How has water availability influenced living things in Tucson?  </a:t>
            </a:r>
            <a:endParaRPr sz="4800" b="1">
              <a:solidFill>
                <a:schemeClr val="lt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sp>
        <p:nvSpPr>
          <p:cNvPr id="293" name="Google Shape;293;p46"/>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
        <p:nvSpPr>
          <p:cNvPr id="294" name="Google Shape;294;p46"/>
          <p:cNvSpPr txBox="1"/>
          <p:nvPr/>
        </p:nvSpPr>
        <p:spPr>
          <a:xfrm>
            <a:off x="418800" y="567425"/>
            <a:ext cx="8258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Remediated vs. Reclaimed Water</a:t>
            </a:r>
            <a:endParaRPr sz="3000" b="1">
              <a:solidFill>
                <a:srgbClr val="0000FF"/>
              </a:solidFill>
            </a:endParaRPr>
          </a:p>
        </p:txBody>
      </p:sp>
      <p:sp>
        <p:nvSpPr>
          <p:cNvPr id="295" name="Google Shape;295;p46"/>
          <p:cNvSpPr txBox="1"/>
          <p:nvPr/>
        </p:nvSpPr>
        <p:spPr>
          <a:xfrm>
            <a:off x="523500" y="1294025"/>
            <a:ext cx="51276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Reclaimed Water:</a:t>
            </a:r>
            <a:endParaRPr sz="2000"/>
          </a:p>
          <a:p>
            <a:pPr marL="457200" lvl="0" indent="-355600" algn="l" rtl="0">
              <a:spcBef>
                <a:spcPts val="0"/>
              </a:spcBef>
              <a:spcAft>
                <a:spcPts val="0"/>
              </a:spcAft>
              <a:buSzPts val="2000"/>
              <a:buChar char="●"/>
            </a:pPr>
            <a:r>
              <a:rPr lang="en" sz="2000"/>
              <a:t>Recycled water typically used for irrigation, crops, dust control, fire fighting, supporting wildlife habitats.</a:t>
            </a:r>
            <a:endParaRPr sz="2000"/>
          </a:p>
        </p:txBody>
      </p:sp>
      <p:sp>
        <p:nvSpPr>
          <p:cNvPr id="296" name="Google Shape;296;p46"/>
          <p:cNvSpPr txBox="1"/>
          <p:nvPr/>
        </p:nvSpPr>
        <p:spPr>
          <a:xfrm>
            <a:off x="6858000" y="3294450"/>
            <a:ext cx="18192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Jacobs</a:t>
            </a:r>
            <a:endParaRPr sz="900" i="1"/>
          </a:p>
        </p:txBody>
      </p:sp>
      <p:sp>
        <p:nvSpPr>
          <p:cNvPr id="297" name="Google Shape;297;p46"/>
          <p:cNvSpPr txBox="1"/>
          <p:nvPr/>
        </p:nvSpPr>
        <p:spPr>
          <a:xfrm>
            <a:off x="510425" y="3022000"/>
            <a:ext cx="498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Remediated Water:</a:t>
            </a:r>
            <a:endParaRPr sz="2000"/>
          </a:p>
          <a:p>
            <a:pPr marL="457200" lvl="0" indent="-355600" algn="l" rtl="0">
              <a:spcBef>
                <a:spcPts val="0"/>
              </a:spcBef>
              <a:spcAft>
                <a:spcPts val="0"/>
              </a:spcAft>
              <a:buSzPts val="2000"/>
              <a:buChar char="●"/>
            </a:pPr>
            <a:r>
              <a:rPr lang="en" sz="2000"/>
              <a:t>Water that contains contaminants (pollution) that is cleaned for later use. </a:t>
            </a:r>
            <a:endParaRPr sz="2000"/>
          </a:p>
        </p:txBody>
      </p:sp>
      <p:pic>
        <p:nvPicPr>
          <p:cNvPr id="298" name="Google Shape;298;p46"/>
          <p:cNvPicPr preferRelativeResize="0"/>
          <p:nvPr/>
        </p:nvPicPr>
        <p:blipFill>
          <a:blip r:embed="rId4">
            <a:alphaModFix/>
          </a:blip>
          <a:stretch>
            <a:fillRect/>
          </a:stretch>
        </p:blipFill>
        <p:spPr>
          <a:xfrm>
            <a:off x="5363371" y="1925250"/>
            <a:ext cx="3313828" cy="1415999"/>
          </a:xfrm>
          <a:prstGeom prst="rect">
            <a:avLst/>
          </a:prstGeom>
          <a:noFill/>
          <a:ln>
            <a:noFill/>
          </a:ln>
        </p:spPr>
      </p:pic>
      <p:sp>
        <p:nvSpPr>
          <p:cNvPr id="299" name="Google Shape;299;p46"/>
          <p:cNvSpPr txBox="1"/>
          <p:nvPr/>
        </p:nvSpPr>
        <p:spPr>
          <a:xfrm>
            <a:off x="6164350" y="1583625"/>
            <a:ext cx="2512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Reclaimed Water Facility</a:t>
            </a: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pic>
        <p:nvPicPr>
          <p:cNvPr id="304" name="Google Shape;304;p47"/>
          <p:cNvPicPr preferRelativeResize="0"/>
          <p:nvPr/>
        </p:nvPicPr>
        <p:blipFill>
          <a:blip r:embed="rId4">
            <a:alphaModFix/>
          </a:blip>
          <a:stretch>
            <a:fillRect/>
          </a:stretch>
        </p:blipFill>
        <p:spPr>
          <a:xfrm>
            <a:off x="311763" y="352800"/>
            <a:ext cx="8520475" cy="3628400"/>
          </a:xfrm>
          <a:prstGeom prst="rect">
            <a:avLst/>
          </a:prstGeom>
          <a:noFill/>
          <a:ln>
            <a:noFill/>
          </a:ln>
        </p:spPr>
      </p:pic>
      <p:sp>
        <p:nvSpPr>
          <p:cNvPr id="305" name="Google Shape;305;p47"/>
          <p:cNvSpPr/>
          <p:nvPr/>
        </p:nvSpPr>
        <p:spPr>
          <a:xfrm rot="10800000">
            <a:off x="4475425" y="3193175"/>
            <a:ext cx="2124300" cy="1068600"/>
          </a:xfrm>
          <a:prstGeom prst="uturnArrow">
            <a:avLst>
              <a:gd name="adj1" fmla="val 12231"/>
              <a:gd name="adj2" fmla="val 25000"/>
              <a:gd name="adj3" fmla="val 25000"/>
              <a:gd name="adj4" fmla="val 47224"/>
              <a:gd name="adj5" fmla="val 71264"/>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7"/>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48"/>
          <p:cNvSpPr txBox="1"/>
          <p:nvPr/>
        </p:nvSpPr>
        <p:spPr>
          <a:xfrm>
            <a:off x="177125" y="1771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pic>
        <p:nvPicPr>
          <p:cNvPr id="312" name="Google Shape;312;p48"/>
          <p:cNvPicPr preferRelativeResize="0"/>
          <p:nvPr/>
        </p:nvPicPr>
        <p:blipFill rotWithShape="1">
          <a:blip r:embed="rId4">
            <a:alphaModFix/>
          </a:blip>
          <a:srcRect t="3053"/>
          <a:stretch/>
        </p:blipFill>
        <p:spPr>
          <a:xfrm>
            <a:off x="4477675" y="546425"/>
            <a:ext cx="4218999" cy="4116124"/>
          </a:xfrm>
          <a:prstGeom prst="rect">
            <a:avLst/>
          </a:prstGeom>
          <a:noFill/>
          <a:ln w="38100" cap="flat" cmpd="sng">
            <a:solidFill>
              <a:schemeClr val="dk2"/>
            </a:solidFill>
            <a:prstDash val="solid"/>
            <a:round/>
            <a:headEnd type="none" w="sm" len="sm"/>
            <a:tailEnd type="none" w="sm" len="sm"/>
          </a:ln>
        </p:spPr>
      </p:pic>
      <p:sp>
        <p:nvSpPr>
          <p:cNvPr id="313" name="Google Shape;313;p48"/>
          <p:cNvSpPr txBox="1"/>
          <p:nvPr/>
        </p:nvSpPr>
        <p:spPr>
          <a:xfrm>
            <a:off x="305950" y="880425"/>
            <a:ext cx="4047274" cy="13387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dirty="0"/>
              <a:t>What patterns do you see?</a:t>
            </a:r>
            <a:endParaRPr sz="2500" dirty="0"/>
          </a:p>
          <a:p>
            <a:pPr marL="0" lvl="0" indent="0" algn="l" rtl="0">
              <a:spcBef>
                <a:spcPts val="0"/>
              </a:spcBef>
              <a:spcAft>
                <a:spcPts val="0"/>
              </a:spcAft>
              <a:buNone/>
            </a:pPr>
            <a:endParaRPr sz="2500" dirty="0"/>
          </a:p>
          <a:p>
            <a:pPr marL="0" lvl="0" indent="0" algn="l" rtl="0">
              <a:spcBef>
                <a:spcPts val="0"/>
              </a:spcBef>
              <a:spcAft>
                <a:spcPts val="0"/>
              </a:spcAft>
              <a:buNone/>
            </a:pPr>
            <a:r>
              <a:rPr lang="en" sz="2500" dirty="0"/>
              <a:t>What is changing?</a:t>
            </a:r>
            <a:endParaRPr sz="2500" dirty="0"/>
          </a:p>
        </p:txBody>
      </p:sp>
      <p:sp>
        <p:nvSpPr>
          <p:cNvPr id="314" name="Google Shape;314;p48"/>
          <p:cNvSpPr txBox="1"/>
          <p:nvPr/>
        </p:nvSpPr>
        <p:spPr>
          <a:xfrm>
            <a:off x="6513825" y="4603525"/>
            <a:ext cx="23073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City of Tucson, Tucson Water</a:t>
            </a:r>
            <a:endParaRPr sz="900" i="1"/>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19" name="Google Shape;319;p49"/>
          <p:cNvSpPr txBox="1"/>
          <p:nvPr/>
        </p:nvSpPr>
        <p:spPr>
          <a:xfrm>
            <a:off x="177125" y="1771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pic>
        <p:nvPicPr>
          <p:cNvPr id="320" name="Google Shape;320;p49"/>
          <p:cNvPicPr preferRelativeResize="0"/>
          <p:nvPr/>
        </p:nvPicPr>
        <p:blipFill rotWithShape="1">
          <a:blip r:embed="rId4">
            <a:alphaModFix/>
          </a:blip>
          <a:srcRect t="1419"/>
          <a:stretch/>
        </p:blipFill>
        <p:spPr>
          <a:xfrm>
            <a:off x="4019025" y="612925"/>
            <a:ext cx="4802050" cy="4051800"/>
          </a:xfrm>
          <a:prstGeom prst="rect">
            <a:avLst/>
          </a:prstGeom>
          <a:noFill/>
          <a:ln w="38100" cap="flat" cmpd="sng">
            <a:solidFill>
              <a:schemeClr val="dk2"/>
            </a:solidFill>
            <a:prstDash val="solid"/>
            <a:round/>
            <a:headEnd type="none" w="sm" len="sm"/>
            <a:tailEnd type="none" w="sm" len="sm"/>
          </a:ln>
        </p:spPr>
      </p:pic>
      <p:sp>
        <p:nvSpPr>
          <p:cNvPr id="321" name="Google Shape;321;p49"/>
          <p:cNvSpPr txBox="1"/>
          <p:nvPr/>
        </p:nvSpPr>
        <p:spPr>
          <a:xfrm>
            <a:off x="279225" y="752775"/>
            <a:ext cx="33681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t>What do you notice?</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 sz="2500"/>
              <a:t>What do the different colors tell us?</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 sz="2500"/>
              <a:t>Where are we approximately?</a:t>
            </a:r>
            <a:endParaRPr sz="2500"/>
          </a:p>
          <a:p>
            <a:pPr marL="457200" lvl="0" indent="0" algn="l" rtl="0">
              <a:spcBef>
                <a:spcPts val="0"/>
              </a:spcBef>
              <a:spcAft>
                <a:spcPts val="0"/>
              </a:spcAft>
              <a:buNone/>
            </a:pPr>
            <a:endParaRPr sz="2500"/>
          </a:p>
        </p:txBody>
      </p:sp>
      <p:sp>
        <p:nvSpPr>
          <p:cNvPr id="322" name="Google Shape;322;p49"/>
          <p:cNvSpPr txBox="1"/>
          <p:nvPr/>
        </p:nvSpPr>
        <p:spPr>
          <a:xfrm>
            <a:off x="6513825" y="4603525"/>
            <a:ext cx="23073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Source: City of Tucson, Tucson Water</a:t>
            </a:r>
            <a:endParaRPr sz="900" i="1"/>
          </a:p>
        </p:txBody>
      </p:sp>
      <p:sp>
        <p:nvSpPr>
          <p:cNvPr id="323" name="Google Shape;323;p49"/>
          <p:cNvSpPr txBox="1"/>
          <p:nvPr/>
        </p:nvSpPr>
        <p:spPr>
          <a:xfrm>
            <a:off x="4455125" y="186750"/>
            <a:ext cx="3957000" cy="28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Lato"/>
                <a:ea typeface="Lato"/>
                <a:cs typeface="Lato"/>
                <a:sym typeface="Lato"/>
              </a:rPr>
              <a:t>Water Level Declines 1940-1998</a:t>
            </a:r>
            <a:endParaRPr sz="1800">
              <a:solidFill>
                <a:schemeClr val="dk1"/>
              </a:solidFill>
              <a:latin typeface="Lato"/>
              <a:ea typeface="Lato"/>
              <a:cs typeface="Lato"/>
              <a:sym typeface="Lato"/>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Google Shape;328;p50"/>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
        <p:nvSpPr>
          <p:cNvPr id="329" name="Google Shape;329;p50"/>
          <p:cNvSpPr txBox="1"/>
          <p:nvPr/>
        </p:nvSpPr>
        <p:spPr>
          <a:xfrm>
            <a:off x="418800" y="732925"/>
            <a:ext cx="58215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Your Task:</a:t>
            </a:r>
            <a:endParaRPr sz="3000" b="1">
              <a:solidFill>
                <a:srgbClr val="0000FF"/>
              </a:solidFill>
            </a:endParaRPr>
          </a:p>
          <a:p>
            <a:pPr marL="0" lvl="0" indent="0" algn="l" rtl="0">
              <a:spcBef>
                <a:spcPts val="0"/>
              </a:spcBef>
              <a:spcAft>
                <a:spcPts val="0"/>
              </a:spcAft>
              <a:buNone/>
            </a:pPr>
            <a:endParaRPr sz="2000"/>
          </a:p>
          <a:p>
            <a:pPr marL="0" lvl="0" indent="0" algn="l" rtl="0">
              <a:spcBef>
                <a:spcPts val="0"/>
              </a:spcBef>
              <a:spcAft>
                <a:spcPts val="0"/>
              </a:spcAft>
              <a:buNone/>
            </a:pPr>
            <a:r>
              <a:rPr lang="en" sz="2200"/>
              <a:t>Construct an explanation about what is happening to the groundwater in Tucson. Make sure to use evidence from the map or infographic and include vocabulary such as surface water, groundwater, runoff, and evaporation.</a:t>
            </a:r>
            <a:endParaRPr sz="2200"/>
          </a:p>
        </p:txBody>
      </p:sp>
      <p:pic>
        <p:nvPicPr>
          <p:cNvPr id="330" name="Google Shape;330;p50"/>
          <p:cNvPicPr preferRelativeResize="0"/>
          <p:nvPr/>
        </p:nvPicPr>
        <p:blipFill>
          <a:blip r:embed="rId4">
            <a:alphaModFix/>
          </a:blip>
          <a:stretch>
            <a:fillRect/>
          </a:stretch>
        </p:blipFill>
        <p:spPr>
          <a:xfrm rot="669845">
            <a:off x="6078574" y="401100"/>
            <a:ext cx="2598899" cy="3340633"/>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sp>
        <p:nvSpPr>
          <p:cNvPr id="335" name="Google Shape;335;p51"/>
          <p:cNvSpPr txBox="1"/>
          <p:nvPr/>
        </p:nvSpPr>
        <p:spPr>
          <a:xfrm>
            <a:off x="484250" y="699750"/>
            <a:ext cx="8140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0000FF"/>
                </a:solidFill>
              </a:rPr>
              <a:t>How do you think surface water and groundwater scarcity affects animals in Tucson?</a:t>
            </a:r>
            <a:endParaRPr sz="2600" b="1">
              <a:solidFill>
                <a:srgbClr val="0000FF"/>
              </a:solidFill>
            </a:endParaRPr>
          </a:p>
        </p:txBody>
      </p:sp>
      <p:sp>
        <p:nvSpPr>
          <p:cNvPr id="336" name="Google Shape;336;p51"/>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pic>
        <p:nvPicPr>
          <p:cNvPr id="337" name="Google Shape;337;p51"/>
          <p:cNvPicPr preferRelativeResize="0"/>
          <p:nvPr/>
        </p:nvPicPr>
        <p:blipFill>
          <a:blip r:embed="rId4">
            <a:alphaModFix/>
          </a:blip>
          <a:stretch>
            <a:fillRect/>
          </a:stretch>
        </p:blipFill>
        <p:spPr>
          <a:xfrm>
            <a:off x="362575" y="2133300"/>
            <a:ext cx="1716900" cy="1637825"/>
          </a:xfrm>
          <a:prstGeom prst="rect">
            <a:avLst/>
          </a:prstGeom>
          <a:noFill/>
          <a:ln>
            <a:noFill/>
          </a:ln>
        </p:spPr>
      </p:pic>
      <p:pic>
        <p:nvPicPr>
          <p:cNvPr id="338" name="Google Shape;338;p51"/>
          <p:cNvPicPr preferRelativeResize="0"/>
          <p:nvPr/>
        </p:nvPicPr>
        <p:blipFill>
          <a:blip r:embed="rId5">
            <a:alphaModFix/>
          </a:blip>
          <a:stretch>
            <a:fillRect/>
          </a:stretch>
        </p:blipFill>
        <p:spPr>
          <a:xfrm>
            <a:off x="2211869" y="2894675"/>
            <a:ext cx="2159675" cy="1703825"/>
          </a:xfrm>
          <a:prstGeom prst="rect">
            <a:avLst/>
          </a:prstGeom>
          <a:noFill/>
          <a:ln>
            <a:noFill/>
          </a:ln>
        </p:spPr>
      </p:pic>
      <p:pic>
        <p:nvPicPr>
          <p:cNvPr id="339" name="Google Shape;339;p51"/>
          <p:cNvPicPr preferRelativeResize="0"/>
          <p:nvPr/>
        </p:nvPicPr>
        <p:blipFill>
          <a:blip r:embed="rId6">
            <a:alphaModFix/>
          </a:blip>
          <a:stretch>
            <a:fillRect/>
          </a:stretch>
        </p:blipFill>
        <p:spPr>
          <a:xfrm>
            <a:off x="4591613" y="1836362"/>
            <a:ext cx="2094324" cy="1470775"/>
          </a:xfrm>
          <a:prstGeom prst="rect">
            <a:avLst/>
          </a:prstGeom>
          <a:noFill/>
          <a:ln>
            <a:noFill/>
          </a:ln>
        </p:spPr>
      </p:pic>
      <p:pic>
        <p:nvPicPr>
          <p:cNvPr id="340" name="Google Shape;340;p51"/>
          <p:cNvPicPr preferRelativeResize="0"/>
          <p:nvPr/>
        </p:nvPicPr>
        <p:blipFill>
          <a:blip r:embed="rId7">
            <a:alphaModFix/>
          </a:blip>
          <a:stretch>
            <a:fillRect/>
          </a:stretch>
        </p:blipFill>
        <p:spPr>
          <a:xfrm>
            <a:off x="6905999" y="2841200"/>
            <a:ext cx="1810776" cy="1810776"/>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4"/>
        <p:cNvGrpSpPr/>
        <p:nvPr/>
      </p:nvGrpSpPr>
      <p:grpSpPr>
        <a:xfrm>
          <a:off x="0" y="0"/>
          <a:ext cx="0" cy="0"/>
          <a:chOff x="0" y="0"/>
          <a:chExt cx="0" cy="0"/>
        </a:xfrm>
      </p:grpSpPr>
      <p:sp>
        <p:nvSpPr>
          <p:cNvPr id="345" name="Google Shape;345;p52"/>
          <p:cNvSpPr txBox="1"/>
          <p:nvPr/>
        </p:nvSpPr>
        <p:spPr>
          <a:xfrm>
            <a:off x="392625" y="379550"/>
            <a:ext cx="829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6" name="Google Shape;346;p52"/>
          <p:cNvSpPr txBox="1"/>
          <p:nvPr/>
        </p:nvSpPr>
        <p:spPr>
          <a:xfrm>
            <a:off x="471150" y="418800"/>
            <a:ext cx="8219100" cy="375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0000FF"/>
                </a:solidFill>
              </a:rPr>
              <a:t>Breakout Groups</a:t>
            </a:r>
            <a:endParaRPr sz="3000"/>
          </a:p>
          <a:p>
            <a:pPr marL="0" lvl="0" indent="0" algn="l" rtl="0">
              <a:spcBef>
                <a:spcPts val="0"/>
              </a:spcBef>
              <a:spcAft>
                <a:spcPts val="0"/>
              </a:spcAft>
              <a:buNone/>
            </a:pPr>
            <a:endParaRPr sz="2400">
              <a:latin typeface="Lato"/>
              <a:ea typeface="Lato"/>
              <a:cs typeface="Lato"/>
              <a:sym typeface="Lato"/>
            </a:endParaRPr>
          </a:p>
          <a:p>
            <a:pPr marL="0" lvl="0" indent="0" algn="l" rtl="0">
              <a:spcBef>
                <a:spcPts val="0"/>
              </a:spcBef>
              <a:spcAft>
                <a:spcPts val="0"/>
              </a:spcAft>
              <a:buNone/>
            </a:pPr>
            <a:r>
              <a:rPr lang="en" sz="2200"/>
              <a:t>Read the fact sheets to learn about your animal.  </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As you read, think about how lack of availability of water affects your animal.</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Be ready to share two interesting things </a:t>
            </a:r>
            <a:endParaRPr sz="2200"/>
          </a:p>
          <a:p>
            <a:pPr marL="0" lvl="0" indent="0" algn="l" rtl="0">
              <a:spcBef>
                <a:spcPts val="0"/>
              </a:spcBef>
              <a:spcAft>
                <a:spcPts val="0"/>
              </a:spcAft>
              <a:buNone/>
            </a:pPr>
            <a:r>
              <a:rPr lang="en" sz="2200"/>
              <a:t>about your animal.</a:t>
            </a:r>
            <a:endParaRPr sz="2200"/>
          </a:p>
          <a:p>
            <a:pPr marL="0" lvl="0" indent="0" algn="l" rtl="0">
              <a:spcBef>
                <a:spcPts val="0"/>
              </a:spcBef>
              <a:spcAft>
                <a:spcPts val="0"/>
              </a:spcAft>
              <a:buNone/>
            </a:pPr>
            <a:endParaRPr sz="2400">
              <a:latin typeface="Lato"/>
              <a:ea typeface="Lato"/>
              <a:cs typeface="Lato"/>
              <a:sym typeface="Lato"/>
            </a:endParaRPr>
          </a:p>
        </p:txBody>
      </p:sp>
      <p:sp>
        <p:nvSpPr>
          <p:cNvPr id="347" name="Google Shape;347;p52"/>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pic>
        <p:nvPicPr>
          <p:cNvPr id="348" name="Google Shape;348;p52"/>
          <p:cNvPicPr preferRelativeResize="0"/>
          <p:nvPr/>
        </p:nvPicPr>
        <p:blipFill>
          <a:blip r:embed="rId4">
            <a:alphaModFix/>
          </a:blip>
          <a:stretch>
            <a:fillRect/>
          </a:stretch>
        </p:blipFill>
        <p:spPr>
          <a:xfrm>
            <a:off x="5929532" y="2728825"/>
            <a:ext cx="2845174" cy="1995876"/>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
        <p:cNvGrpSpPr/>
        <p:nvPr/>
      </p:nvGrpSpPr>
      <p:grpSpPr>
        <a:xfrm>
          <a:off x="0" y="0"/>
          <a:ext cx="0" cy="0"/>
          <a:chOff x="0" y="0"/>
          <a:chExt cx="0" cy="0"/>
        </a:xfrm>
      </p:grpSpPr>
      <p:sp>
        <p:nvSpPr>
          <p:cNvPr id="353" name="Google Shape;353;p53"/>
          <p:cNvSpPr txBox="1"/>
          <p:nvPr/>
        </p:nvSpPr>
        <p:spPr>
          <a:xfrm>
            <a:off x="351150" y="480275"/>
            <a:ext cx="8441700" cy="1816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0000FF"/>
                </a:solidFill>
              </a:rPr>
              <a:t>Breakout Groups</a:t>
            </a:r>
            <a:endParaRPr sz="3000" b="1">
              <a:solidFill>
                <a:srgbClr val="0000FF"/>
              </a:solidFill>
            </a:endParaRPr>
          </a:p>
          <a:p>
            <a:pPr marL="0" lvl="0" indent="0" algn="l" rtl="0">
              <a:spcBef>
                <a:spcPts val="0"/>
              </a:spcBef>
              <a:spcAft>
                <a:spcPts val="0"/>
              </a:spcAft>
              <a:buNone/>
            </a:pPr>
            <a:endParaRPr sz="2300" b="1">
              <a:solidFill>
                <a:srgbClr val="0000FF"/>
              </a:solidFill>
            </a:endParaRPr>
          </a:p>
          <a:p>
            <a:pPr marL="0" lvl="0" indent="0" algn="ctr" rtl="0">
              <a:spcBef>
                <a:spcPts val="0"/>
              </a:spcBef>
              <a:spcAft>
                <a:spcPts val="0"/>
              </a:spcAft>
              <a:buNone/>
            </a:pPr>
            <a:endParaRPr sz="900" b="1">
              <a:solidFill>
                <a:srgbClr val="0000FF"/>
              </a:solidFill>
              <a:latin typeface="Lato"/>
              <a:ea typeface="Lato"/>
              <a:cs typeface="Lato"/>
              <a:sym typeface="Lato"/>
            </a:endParaRPr>
          </a:p>
          <a:p>
            <a:pPr marL="0" lvl="0" indent="0" algn="l" rtl="0">
              <a:spcBef>
                <a:spcPts val="0"/>
              </a:spcBef>
              <a:spcAft>
                <a:spcPts val="0"/>
              </a:spcAft>
              <a:buNone/>
            </a:pPr>
            <a:r>
              <a:rPr lang="en" sz="2200">
                <a:solidFill>
                  <a:schemeClr val="dk1"/>
                </a:solidFill>
              </a:rPr>
              <a:t>In your group, share one thing you learned about your animal and one way that water affects it.</a:t>
            </a:r>
            <a:endParaRPr sz="2200">
              <a:solidFill>
                <a:schemeClr val="dk1"/>
              </a:solidFill>
            </a:endParaRPr>
          </a:p>
        </p:txBody>
      </p:sp>
      <p:sp>
        <p:nvSpPr>
          <p:cNvPr id="354" name="Google Shape;354;p53"/>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355" name="Google Shape;355;p53"/>
          <p:cNvSpPr txBox="1"/>
          <p:nvPr/>
        </p:nvSpPr>
        <p:spPr>
          <a:xfrm>
            <a:off x="575875" y="2527325"/>
            <a:ext cx="1982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t>Chiricahua Leopard Frog</a:t>
            </a:r>
            <a:endParaRPr sz="1600"/>
          </a:p>
        </p:txBody>
      </p:sp>
      <p:sp>
        <p:nvSpPr>
          <p:cNvPr id="356" name="Google Shape;356;p53"/>
          <p:cNvSpPr txBox="1"/>
          <p:nvPr/>
        </p:nvSpPr>
        <p:spPr>
          <a:xfrm>
            <a:off x="3413775" y="2711225"/>
            <a:ext cx="2173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t>Desert Pupfish</a:t>
            </a:r>
            <a:endParaRPr sz="1600"/>
          </a:p>
        </p:txBody>
      </p:sp>
      <p:pic>
        <p:nvPicPr>
          <p:cNvPr id="357" name="Google Shape;357;p53"/>
          <p:cNvPicPr preferRelativeResize="0"/>
          <p:nvPr/>
        </p:nvPicPr>
        <p:blipFill>
          <a:blip r:embed="rId4">
            <a:alphaModFix/>
          </a:blip>
          <a:stretch>
            <a:fillRect/>
          </a:stretch>
        </p:blipFill>
        <p:spPr>
          <a:xfrm>
            <a:off x="5963188" y="3090225"/>
            <a:ext cx="2614084" cy="1535425"/>
          </a:xfrm>
          <a:prstGeom prst="rect">
            <a:avLst/>
          </a:prstGeom>
          <a:noFill/>
          <a:ln>
            <a:noFill/>
          </a:ln>
        </p:spPr>
      </p:pic>
      <p:sp>
        <p:nvSpPr>
          <p:cNvPr id="358" name="Google Shape;358;p53"/>
          <p:cNvSpPr txBox="1"/>
          <p:nvPr/>
        </p:nvSpPr>
        <p:spPr>
          <a:xfrm>
            <a:off x="5981125" y="2706850"/>
            <a:ext cx="2578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t>Sonoyta Mud Turtle</a:t>
            </a:r>
            <a:endParaRPr sz="1600"/>
          </a:p>
        </p:txBody>
      </p:sp>
      <p:pic>
        <p:nvPicPr>
          <p:cNvPr id="359" name="Google Shape;359;p53"/>
          <p:cNvPicPr preferRelativeResize="0"/>
          <p:nvPr/>
        </p:nvPicPr>
        <p:blipFill>
          <a:blip r:embed="rId5">
            <a:alphaModFix/>
          </a:blip>
          <a:stretch>
            <a:fillRect/>
          </a:stretch>
        </p:blipFill>
        <p:spPr>
          <a:xfrm>
            <a:off x="418800" y="3090225"/>
            <a:ext cx="2578200" cy="1535425"/>
          </a:xfrm>
          <a:prstGeom prst="rect">
            <a:avLst/>
          </a:prstGeom>
          <a:noFill/>
          <a:ln>
            <a:noFill/>
          </a:ln>
        </p:spPr>
      </p:pic>
      <p:pic>
        <p:nvPicPr>
          <p:cNvPr id="360" name="Google Shape;360;p53"/>
          <p:cNvPicPr preferRelativeResize="0"/>
          <p:nvPr/>
        </p:nvPicPr>
        <p:blipFill>
          <a:blip r:embed="rId6">
            <a:alphaModFix/>
          </a:blip>
          <a:stretch>
            <a:fillRect/>
          </a:stretch>
        </p:blipFill>
        <p:spPr>
          <a:xfrm>
            <a:off x="3182025" y="3090226"/>
            <a:ext cx="2614075" cy="15354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
        <p:nvSpPr>
          <p:cNvPr id="365" name="Google Shape;365;p54"/>
          <p:cNvSpPr txBox="1"/>
          <p:nvPr/>
        </p:nvSpPr>
        <p:spPr>
          <a:xfrm>
            <a:off x="418800" y="622625"/>
            <a:ext cx="5403000" cy="325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Your Task:</a:t>
            </a:r>
            <a:endParaRPr sz="3000" b="1">
              <a:solidFill>
                <a:srgbClr val="0000FF"/>
              </a:solidFill>
            </a:endParaRPr>
          </a:p>
          <a:p>
            <a:pPr marL="0" lvl="0" indent="0" algn="l" rtl="0">
              <a:spcBef>
                <a:spcPts val="0"/>
              </a:spcBef>
              <a:spcAft>
                <a:spcPts val="0"/>
              </a:spcAft>
              <a:buNone/>
            </a:pPr>
            <a:endParaRPr sz="2100">
              <a:latin typeface="Lato"/>
              <a:ea typeface="Lato"/>
              <a:cs typeface="Lato"/>
              <a:sym typeface="Lato"/>
            </a:endParaRPr>
          </a:p>
          <a:p>
            <a:pPr marL="0" lvl="0" indent="0" algn="l" rtl="0">
              <a:lnSpc>
                <a:spcPct val="115000"/>
              </a:lnSpc>
              <a:spcBef>
                <a:spcPts val="0"/>
              </a:spcBef>
              <a:spcAft>
                <a:spcPts val="0"/>
              </a:spcAft>
              <a:buNone/>
            </a:pPr>
            <a:r>
              <a:rPr lang="en" sz="2200"/>
              <a:t>Make a claim about the impact and survival on your native species. </a:t>
            </a:r>
            <a:endParaRPr sz="2200"/>
          </a:p>
          <a:p>
            <a:pPr marL="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r>
              <a:rPr lang="en" sz="2200"/>
              <a:t>How has water usage affected it?  </a:t>
            </a:r>
            <a:endParaRPr sz="2200"/>
          </a:p>
          <a:p>
            <a:pPr marL="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r>
              <a:rPr lang="en" sz="2200"/>
              <a:t>What can we do to help? </a:t>
            </a:r>
            <a:endParaRPr sz="2200"/>
          </a:p>
        </p:txBody>
      </p:sp>
      <p:sp>
        <p:nvSpPr>
          <p:cNvPr id="366" name="Google Shape;366;p54"/>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pic>
        <p:nvPicPr>
          <p:cNvPr id="367" name="Google Shape;367;p54"/>
          <p:cNvPicPr preferRelativeResize="0"/>
          <p:nvPr/>
        </p:nvPicPr>
        <p:blipFill>
          <a:blip r:embed="rId4">
            <a:alphaModFix/>
          </a:blip>
          <a:stretch>
            <a:fillRect/>
          </a:stretch>
        </p:blipFill>
        <p:spPr>
          <a:xfrm rot="700460">
            <a:off x="5561950" y="621238"/>
            <a:ext cx="3017399" cy="3901020"/>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
        <p:nvSpPr>
          <p:cNvPr id="372" name="Google Shape;372;p55"/>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373" name="Google Shape;373;p55"/>
          <p:cNvSpPr txBox="1"/>
          <p:nvPr/>
        </p:nvSpPr>
        <p:spPr>
          <a:xfrm>
            <a:off x="536600" y="739900"/>
            <a:ext cx="80097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Think about all the how you use water at home.</a:t>
            </a:r>
            <a:r>
              <a:rPr lang="en" sz="3000" b="1"/>
              <a:t>  </a:t>
            </a:r>
            <a:endParaRPr sz="3000" b="1"/>
          </a:p>
          <a:p>
            <a:pPr marL="0" lvl="0" indent="0" algn="l" rtl="0">
              <a:spcBef>
                <a:spcPts val="0"/>
              </a:spcBef>
              <a:spcAft>
                <a:spcPts val="0"/>
              </a:spcAft>
              <a:buNone/>
            </a:pPr>
            <a:endParaRPr sz="3000"/>
          </a:p>
          <a:p>
            <a:pPr marL="0" lvl="0" indent="0" algn="l" rtl="0">
              <a:spcBef>
                <a:spcPts val="0"/>
              </a:spcBef>
              <a:spcAft>
                <a:spcPts val="0"/>
              </a:spcAft>
              <a:buNone/>
            </a:pPr>
            <a:r>
              <a:rPr lang="en" sz="2300"/>
              <a:t>What are some of the ways you use water both indoors and outdoors? </a:t>
            </a:r>
            <a:endParaRPr sz="23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9"/>
          <p:cNvSpPr txBox="1"/>
          <p:nvPr/>
        </p:nvSpPr>
        <p:spPr>
          <a:xfrm>
            <a:off x="329525" y="329525"/>
            <a:ext cx="824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Probe</a:t>
            </a:r>
            <a:endParaRPr sz="1200"/>
          </a:p>
        </p:txBody>
      </p:sp>
      <p:sp>
        <p:nvSpPr>
          <p:cNvPr id="158" name="Google Shape;158;p29"/>
          <p:cNvSpPr txBox="1"/>
          <p:nvPr/>
        </p:nvSpPr>
        <p:spPr>
          <a:xfrm>
            <a:off x="981575" y="659050"/>
            <a:ext cx="6936600" cy="646500"/>
          </a:xfrm>
          <a:prstGeom prst="rect">
            <a:avLst/>
          </a:prstGeom>
          <a:noFill/>
          <a:ln w="38100" cap="flat" cmpd="sng">
            <a:solidFill>
              <a:srgbClr val="A4C2F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t>Where does Tucson get their water?</a:t>
            </a:r>
            <a:endParaRPr sz="3000" b="1"/>
          </a:p>
        </p:txBody>
      </p:sp>
      <p:pic>
        <p:nvPicPr>
          <p:cNvPr id="159" name="Google Shape;159;p29"/>
          <p:cNvPicPr preferRelativeResize="0"/>
          <p:nvPr/>
        </p:nvPicPr>
        <p:blipFill>
          <a:blip r:embed="rId4">
            <a:alphaModFix/>
          </a:blip>
          <a:stretch>
            <a:fillRect/>
          </a:stretch>
        </p:blipFill>
        <p:spPr>
          <a:xfrm rot="739906">
            <a:off x="3972737" y="1972311"/>
            <a:ext cx="4613003" cy="1854429"/>
          </a:xfrm>
          <a:prstGeom prst="rect">
            <a:avLst/>
          </a:prstGeom>
          <a:noFill/>
          <a:ln>
            <a:noFill/>
          </a:ln>
        </p:spPr>
      </p:pic>
      <p:sp>
        <p:nvSpPr>
          <p:cNvPr id="160" name="Google Shape;160;p29"/>
          <p:cNvSpPr txBox="1"/>
          <p:nvPr/>
        </p:nvSpPr>
        <p:spPr>
          <a:xfrm>
            <a:off x="431900" y="1718275"/>
            <a:ext cx="30363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What replenishes Tucson’s water?</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Where does Tucson’s water go?</a:t>
            </a:r>
            <a:endParaRPr sz="22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sp>
        <p:nvSpPr>
          <p:cNvPr id="378" name="Google Shape;378;p56"/>
          <p:cNvSpPr txBox="1"/>
          <p:nvPr/>
        </p:nvSpPr>
        <p:spPr>
          <a:xfrm>
            <a:off x="418800" y="1357050"/>
            <a:ext cx="54474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Everyone uses water to shower, brush their teeth, and wash their hands. But thinking about these activities, which ones do you think use the </a:t>
            </a:r>
            <a:r>
              <a:rPr lang="en" sz="2000" b="1"/>
              <a:t>most</a:t>
            </a:r>
            <a:r>
              <a:rPr lang="en" sz="2000"/>
              <a:t> water, which one uses the </a:t>
            </a:r>
            <a:r>
              <a:rPr lang="en" sz="2000" b="1"/>
              <a:t>least</a:t>
            </a:r>
            <a:r>
              <a:rPr lang="en" sz="2000"/>
              <a:t>?  </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With your group, order these cards from the least amount of water used to the most amount of water used to perform these activities.</a:t>
            </a:r>
            <a:endParaRPr sz="2000"/>
          </a:p>
        </p:txBody>
      </p:sp>
      <p:pic>
        <p:nvPicPr>
          <p:cNvPr id="379" name="Google Shape;379;p56"/>
          <p:cNvPicPr preferRelativeResize="0"/>
          <p:nvPr/>
        </p:nvPicPr>
        <p:blipFill>
          <a:blip r:embed="rId4">
            <a:alphaModFix/>
          </a:blip>
          <a:stretch>
            <a:fillRect/>
          </a:stretch>
        </p:blipFill>
        <p:spPr>
          <a:xfrm rot="908978">
            <a:off x="6190625" y="687600"/>
            <a:ext cx="2111439" cy="2748449"/>
          </a:xfrm>
          <a:prstGeom prst="rect">
            <a:avLst/>
          </a:prstGeom>
          <a:noFill/>
          <a:ln w="38100" cap="flat" cmpd="sng">
            <a:solidFill>
              <a:schemeClr val="dk2"/>
            </a:solidFill>
            <a:prstDash val="solid"/>
            <a:round/>
            <a:headEnd type="none" w="sm" len="sm"/>
            <a:tailEnd type="none" w="sm" len="sm"/>
          </a:ln>
        </p:spPr>
      </p:pic>
      <p:sp>
        <p:nvSpPr>
          <p:cNvPr id="380" name="Google Shape;380;p56"/>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381" name="Google Shape;381;p56"/>
          <p:cNvSpPr txBox="1"/>
          <p:nvPr/>
        </p:nvSpPr>
        <p:spPr>
          <a:xfrm>
            <a:off x="459625" y="679825"/>
            <a:ext cx="5739900" cy="8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00FF"/>
                </a:solidFill>
              </a:rPr>
              <a:t>Water Usage Card Sort</a:t>
            </a:r>
            <a:endParaRPr sz="3000" b="1">
              <a:solidFill>
                <a:srgbClr val="0000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p57"/>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387" name="Google Shape;387;p57"/>
          <p:cNvSpPr txBox="1"/>
          <p:nvPr/>
        </p:nvSpPr>
        <p:spPr>
          <a:xfrm>
            <a:off x="405700" y="693675"/>
            <a:ext cx="4883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FF"/>
                </a:solidFill>
              </a:rPr>
              <a:t>At home water tracking activity</a:t>
            </a:r>
            <a:endParaRPr sz="2500" b="1">
              <a:solidFill>
                <a:srgbClr val="0000FF"/>
              </a:solidFill>
            </a:endParaRPr>
          </a:p>
        </p:txBody>
      </p:sp>
      <p:sp>
        <p:nvSpPr>
          <p:cNvPr id="388" name="Google Shape;388;p57"/>
          <p:cNvSpPr txBox="1"/>
          <p:nvPr/>
        </p:nvSpPr>
        <p:spPr>
          <a:xfrm>
            <a:off x="510425" y="1401275"/>
            <a:ext cx="4842600" cy="28599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SzPts val="2200"/>
              <a:buChar char="●"/>
            </a:pPr>
            <a:r>
              <a:rPr lang="en" sz="2200"/>
              <a:t>Track your water usage over a 24 hour period of time.</a:t>
            </a:r>
            <a:endParaRPr sz="2200"/>
          </a:p>
          <a:p>
            <a:pPr marL="457200" lvl="0" indent="0" algn="l" rtl="0">
              <a:lnSpc>
                <a:spcPct val="115000"/>
              </a:lnSpc>
              <a:spcBef>
                <a:spcPts val="0"/>
              </a:spcBef>
              <a:spcAft>
                <a:spcPts val="0"/>
              </a:spcAft>
              <a:buNone/>
            </a:pPr>
            <a:endParaRPr sz="2200"/>
          </a:p>
          <a:p>
            <a:pPr marL="457200" lvl="0" indent="-368300" algn="l" rtl="0">
              <a:lnSpc>
                <a:spcPct val="115000"/>
              </a:lnSpc>
              <a:spcBef>
                <a:spcPts val="0"/>
              </a:spcBef>
              <a:spcAft>
                <a:spcPts val="0"/>
              </a:spcAft>
              <a:buSzPts val="2200"/>
              <a:buChar char="●"/>
            </a:pPr>
            <a:r>
              <a:rPr lang="en" sz="2200"/>
              <a:t>For showers, you will have to track how many minutes you shower to figure out how many total gallons you use. </a:t>
            </a:r>
            <a:endParaRPr sz="2200"/>
          </a:p>
        </p:txBody>
      </p:sp>
      <p:pic>
        <p:nvPicPr>
          <p:cNvPr id="389" name="Google Shape;389;p57"/>
          <p:cNvPicPr preferRelativeResize="0"/>
          <p:nvPr/>
        </p:nvPicPr>
        <p:blipFill>
          <a:blip r:embed="rId4">
            <a:alphaModFix/>
          </a:blip>
          <a:stretch>
            <a:fillRect/>
          </a:stretch>
        </p:blipFill>
        <p:spPr>
          <a:xfrm rot="607875">
            <a:off x="5773075" y="485100"/>
            <a:ext cx="2976401" cy="3848025"/>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sp>
        <p:nvSpPr>
          <p:cNvPr id="394" name="Google Shape;394;p58"/>
          <p:cNvSpPr txBox="1"/>
          <p:nvPr/>
        </p:nvSpPr>
        <p:spPr>
          <a:xfrm>
            <a:off x="484250" y="719825"/>
            <a:ext cx="4685400" cy="284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0000FF"/>
                </a:solidFill>
              </a:rPr>
              <a:t>Make a prediction about how much water your household uses in each day.</a:t>
            </a:r>
            <a:r>
              <a:rPr lang="en" sz="2600" b="1"/>
              <a:t> </a:t>
            </a:r>
            <a:r>
              <a:rPr lang="en" sz="2500" b="1"/>
              <a:t> </a:t>
            </a:r>
            <a:endParaRPr sz="2500" b="1"/>
          </a:p>
          <a:p>
            <a:pPr marL="0" lvl="0" indent="0" algn="l" rtl="0">
              <a:spcBef>
                <a:spcPts val="0"/>
              </a:spcBef>
              <a:spcAft>
                <a:spcPts val="0"/>
              </a:spcAft>
              <a:buNone/>
            </a:pPr>
            <a:endParaRPr sz="2500" b="1"/>
          </a:p>
          <a:p>
            <a:pPr marL="0" lvl="0" indent="0" algn="l" rtl="0">
              <a:spcBef>
                <a:spcPts val="0"/>
              </a:spcBef>
              <a:spcAft>
                <a:spcPts val="0"/>
              </a:spcAft>
              <a:buNone/>
            </a:pPr>
            <a:r>
              <a:rPr lang="en" sz="2200"/>
              <a:t>Be ready to share your reasoning behind your prediction.</a:t>
            </a:r>
            <a:endParaRPr sz="2200"/>
          </a:p>
        </p:txBody>
      </p:sp>
      <p:sp>
        <p:nvSpPr>
          <p:cNvPr id="395" name="Google Shape;395;p58"/>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cxnSp>
        <p:nvCxnSpPr>
          <p:cNvPr id="396" name="Google Shape;396;p58"/>
          <p:cNvCxnSpPr/>
          <p:nvPr/>
        </p:nvCxnSpPr>
        <p:spPr>
          <a:xfrm rot="10800000" flipH="1">
            <a:off x="4925400" y="955300"/>
            <a:ext cx="863700" cy="608700"/>
          </a:xfrm>
          <a:prstGeom prst="straightConnector1">
            <a:avLst/>
          </a:prstGeom>
          <a:noFill/>
          <a:ln w="38100" cap="flat" cmpd="sng">
            <a:solidFill>
              <a:srgbClr val="1155CC"/>
            </a:solidFill>
            <a:prstDash val="solid"/>
            <a:round/>
            <a:headEnd type="none" w="med" len="med"/>
            <a:tailEnd type="triangle" w="med" len="med"/>
          </a:ln>
        </p:spPr>
      </p:cxnSp>
      <p:pic>
        <p:nvPicPr>
          <p:cNvPr id="397" name="Google Shape;397;p58"/>
          <p:cNvPicPr preferRelativeResize="0"/>
          <p:nvPr/>
        </p:nvPicPr>
        <p:blipFill>
          <a:blip r:embed="rId4">
            <a:alphaModFix/>
          </a:blip>
          <a:stretch>
            <a:fillRect/>
          </a:stretch>
        </p:blipFill>
        <p:spPr>
          <a:xfrm rot="607875">
            <a:off x="5609475" y="647737"/>
            <a:ext cx="2976401" cy="3848025"/>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
        <p:cNvGrpSpPr/>
        <p:nvPr/>
      </p:nvGrpSpPr>
      <p:grpSpPr>
        <a:xfrm>
          <a:off x="0" y="0"/>
          <a:ext cx="0" cy="0"/>
          <a:chOff x="0" y="0"/>
          <a:chExt cx="0" cy="0"/>
        </a:xfrm>
      </p:grpSpPr>
      <p:sp>
        <p:nvSpPr>
          <p:cNvPr id="402" name="Google Shape;402;p59"/>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Explore</a:t>
            </a:r>
            <a:endParaRPr sz="1200"/>
          </a:p>
        </p:txBody>
      </p:sp>
      <p:sp>
        <p:nvSpPr>
          <p:cNvPr id="403" name="Google Shape;403;p59"/>
          <p:cNvSpPr txBox="1"/>
          <p:nvPr/>
        </p:nvSpPr>
        <p:spPr>
          <a:xfrm>
            <a:off x="453300" y="764250"/>
            <a:ext cx="41187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What information can you gather from this example water usage tracking?</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How did they calculate the amount of gallons used to take showers?</a:t>
            </a:r>
            <a:endParaRPr sz="2200">
              <a:solidFill>
                <a:schemeClr val="dk1"/>
              </a:solidFill>
            </a:endParaRPr>
          </a:p>
        </p:txBody>
      </p:sp>
      <p:pic>
        <p:nvPicPr>
          <p:cNvPr id="404" name="Google Shape;404;p59"/>
          <p:cNvPicPr preferRelativeResize="0"/>
          <p:nvPr/>
        </p:nvPicPr>
        <p:blipFill rotWithShape="1">
          <a:blip r:embed="rId4">
            <a:alphaModFix/>
          </a:blip>
          <a:srcRect b="16331"/>
          <a:stretch/>
        </p:blipFill>
        <p:spPr>
          <a:xfrm>
            <a:off x="4937075" y="387500"/>
            <a:ext cx="3803326" cy="4255751"/>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8"/>
        <p:cNvGrpSpPr/>
        <p:nvPr/>
      </p:nvGrpSpPr>
      <p:grpSpPr>
        <a:xfrm>
          <a:off x="0" y="0"/>
          <a:ext cx="0" cy="0"/>
          <a:chOff x="0" y="0"/>
          <a:chExt cx="0" cy="0"/>
        </a:xfrm>
      </p:grpSpPr>
      <p:sp>
        <p:nvSpPr>
          <p:cNvPr id="409" name="Google Shape;409;p60"/>
          <p:cNvSpPr txBox="1"/>
          <p:nvPr/>
        </p:nvSpPr>
        <p:spPr>
          <a:xfrm>
            <a:off x="471150" y="584300"/>
            <a:ext cx="6116400" cy="360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Discussion:</a:t>
            </a:r>
            <a:endParaRPr sz="3000" b="1">
              <a:solidFill>
                <a:srgbClr val="0000FF"/>
              </a:solidFill>
            </a:endParaRPr>
          </a:p>
          <a:p>
            <a:pPr marL="0" lvl="0" indent="0" algn="l" rtl="0">
              <a:spcBef>
                <a:spcPts val="0"/>
              </a:spcBef>
              <a:spcAft>
                <a:spcPts val="0"/>
              </a:spcAft>
              <a:buNone/>
            </a:pPr>
            <a:endParaRPr sz="2400">
              <a:latin typeface="Lato"/>
              <a:ea typeface="Lato"/>
              <a:cs typeface="Lato"/>
              <a:sym typeface="Lato"/>
            </a:endParaRPr>
          </a:p>
          <a:p>
            <a:pPr marL="457200" lvl="0" indent="-361950" algn="l" rtl="0">
              <a:spcBef>
                <a:spcPts val="0"/>
              </a:spcBef>
              <a:spcAft>
                <a:spcPts val="0"/>
              </a:spcAft>
              <a:buSzPts val="2100"/>
              <a:buChar char="●"/>
            </a:pPr>
            <a:r>
              <a:rPr lang="en" sz="2100"/>
              <a:t>How did your prediction compare to your actual usage?</a:t>
            </a:r>
            <a:endParaRPr sz="2100"/>
          </a:p>
          <a:p>
            <a:pPr marL="457200" lvl="0" indent="0" algn="l" rtl="0">
              <a:spcBef>
                <a:spcPts val="0"/>
              </a:spcBef>
              <a:spcAft>
                <a:spcPts val="0"/>
              </a:spcAft>
              <a:buNone/>
            </a:pPr>
            <a:endParaRPr sz="2100"/>
          </a:p>
          <a:p>
            <a:pPr marL="457200" lvl="0" indent="-361950" algn="l" rtl="0">
              <a:spcBef>
                <a:spcPts val="0"/>
              </a:spcBef>
              <a:spcAft>
                <a:spcPts val="0"/>
              </a:spcAft>
              <a:buSzPts val="2100"/>
              <a:buChar char="●"/>
            </a:pPr>
            <a:r>
              <a:rPr lang="en" sz="2100"/>
              <a:t>What surprised you about your water usage?</a:t>
            </a:r>
            <a:endParaRPr sz="2100"/>
          </a:p>
          <a:p>
            <a:pPr marL="457200" lvl="0" indent="0" algn="l" rtl="0">
              <a:spcBef>
                <a:spcPts val="0"/>
              </a:spcBef>
              <a:spcAft>
                <a:spcPts val="0"/>
              </a:spcAft>
              <a:buNone/>
            </a:pPr>
            <a:endParaRPr sz="2100"/>
          </a:p>
          <a:p>
            <a:pPr marL="457200" lvl="0" indent="-361950" algn="l" rtl="0">
              <a:spcBef>
                <a:spcPts val="0"/>
              </a:spcBef>
              <a:spcAft>
                <a:spcPts val="0"/>
              </a:spcAft>
              <a:buSzPts val="2100"/>
              <a:buChar char="●"/>
            </a:pPr>
            <a:r>
              <a:rPr lang="en" sz="2100"/>
              <a:t>What activity used the most amount of water?</a:t>
            </a:r>
            <a:endParaRPr sz="2100"/>
          </a:p>
          <a:p>
            <a:pPr marL="457200" lvl="0" indent="0" algn="l" rtl="0">
              <a:spcBef>
                <a:spcPts val="0"/>
              </a:spcBef>
              <a:spcAft>
                <a:spcPts val="0"/>
              </a:spcAft>
              <a:buNone/>
            </a:pPr>
            <a:endParaRPr sz="2100"/>
          </a:p>
          <a:p>
            <a:pPr marL="457200" lvl="0" indent="-361950" algn="l" rtl="0">
              <a:spcBef>
                <a:spcPts val="0"/>
              </a:spcBef>
              <a:spcAft>
                <a:spcPts val="0"/>
              </a:spcAft>
              <a:buSzPts val="2100"/>
              <a:buChar char="●"/>
            </a:pPr>
            <a:r>
              <a:rPr lang="en" sz="2100"/>
              <a:t>What used the least amount?</a:t>
            </a:r>
            <a:endParaRPr sz="2100"/>
          </a:p>
        </p:txBody>
      </p:sp>
      <p:sp>
        <p:nvSpPr>
          <p:cNvPr id="410" name="Google Shape;410;p60"/>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pic>
        <p:nvPicPr>
          <p:cNvPr id="411" name="Google Shape;411;p60"/>
          <p:cNvPicPr preferRelativeResize="0"/>
          <p:nvPr/>
        </p:nvPicPr>
        <p:blipFill>
          <a:blip r:embed="rId4">
            <a:alphaModFix/>
          </a:blip>
          <a:stretch>
            <a:fillRect/>
          </a:stretch>
        </p:blipFill>
        <p:spPr>
          <a:xfrm rot="607872">
            <a:off x="6610311" y="276106"/>
            <a:ext cx="2225528" cy="2877262"/>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sp>
        <p:nvSpPr>
          <p:cNvPr id="416" name="Google Shape;416;p61"/>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
        <p:nvSpPr>
          <p:cNvPr id="417" name="Google Shape;417;p61"/>
          <p:cNvSpPr txBox="1"/>
          <p:nvPr/>
        </p:nvSpPr>
        <p:spPr>
          <a:xfrm>
            <a:off x="1400400" y="362675"/>
            <a:ext cx="6203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0000FF"/>
                </a:solidFill>
              </a:rPr>
              <a:t>Water Hogger Activity</a:t>
            </a:r>
            <a:endParaRPr sz="3000" b="1">
              <a:solidFill>
                <a:srgbClr val="0000FF"/>
              </a:solidFill>
            </a:endParaRPr>
          </a:p>
        </p:txBody>
      </p:sp>
      <p:cxnSp>
        <p:nvCxnSpPr>
          <p:cNvPr id="418" name="Google Shape;418;p61"/>
          <p:cNvCxnSpPr/>
          <p:nvPr/>
        </p:nvCxnSpPr>
        <p:spPr>
          <a:xfrm flipH="1">
            <a:off x="1138600" y="1047025"/>
            <a:ext cx="39300" cy="3324300"/>
          </a:xfrm>
          <a:prstGeom prst="straightConnector1">
            <a:avLst/>
          </a:prstGeom>
          <a:noFill/>
          <a:ln w="38100" cap="flat" cmpd="sng">
            <a:solidFill>
              <a:schemeClr val="dk2"/>
            </a:solidFill>
            <a:prstDash val="solid"/>
            <a:round/>
            <a:headEnd type="none" w="med" len="med"/>
            <a:tailEnd type="none" w="med" len="med"/>
          </a:ln>
        </p:spPr>
      </p:cxnSp>
      <p:cxnSp>
        <p:nvCxnSpPr>
          <p:cNvPr id="419" name="Google Shape;419;p61"/>
          <p:cNvCxnSpPr/>
          <p:nvPr/>
        </p:nvCxnSpPr>
        <p:spPr>
          <a:xfrm flipH="1">
            <a:off x="1149450" y="4371300"/>
            <a:ext cx="6705600" cy="8400"/>
          </a:xfrm>
          <a:prstGeom prst="straightConnector1">
            <a:avLst/>
          </a:prstGeom>
          <a:noFill/>
          <a:ln w="38100" cap="flat" cmpd="sng">
            <a:solidFill>
              <a:schemeClr val="dk2"/>
            </a:solidFill>
            <a:prstDash val="solid"/>
            <a:round/>
            <a:headEnd type="none" w="med" len="med"/>
            <a:tailEnd type="none" w="med" len="med"/>
          </a:ln>
        </p:spPr>
      </p:cxnSp>
      <p:sp>
        <p:nvSpPr>
          <p:cNvPr id="420" name="Google Shape;420;p61"/>
          <p:cNvSpPr txBox="1"/>
          <p:nvPr/>
        </p:nvSpPr>
        <p:spPr>
          <a:xfrm rot="-5400000" flipH="1">
            <a:off x="-704075" y="2489425"/>
            <a:ext cx="3285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00FF"/>
                </a:solidFill>
              </a:rPr>
              <a:t>Amount of Households</a:t>
            </a:r>
            <a:endParaRPr b="1">
              <a:solidFill>
                <a:srgbClr val="0000FF"/>
              </a:solidFill>
            </a:endParaRPr>
          </a:p>
        </p:txBody>
      </p:sp>
      <p:sp>
        <p:nvSpPr>
          <p:cNvPr id="421" name="Google Shape;421;p61"/>
          <p:cNvSpPr txBox="1"/>
          <p:nvPr/>
        </p:nvSpPr>
        <p:spPr>
          <a:xfrm>
            <a:off x="1227925" y="4295100"/>
            <a:ext cx="8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Teeth brushing</a:t>
            </a:r>
            <a:endParaRPr sz="1200">
              <a:solidFill>
                <a:srgbClr val="0000FF"/>
              </a:solidFill>
            </a:endParaRPr>
          </a:p>
        </p:txBody>
      </p:sp>
      <p:sp>
        <p:nvSpPr>
          <p:cNvPr id="422" name="Google Shape;422;p61"/>
          <p:cNvSpPr txBox="1"/>
          <p:nvPr/>
        </p:nvSpPr>
        <p:spPr>
          <a:xfrm>
            <a:off x="2186733" y="4308900"/>
            <a:ext cx="8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Hand</a:t>
            </a:r>
            <a:endParaRPr sz="1200">
              <a:solidFill>
                <a:srgbClr val="0000FF"/>
              </a:solidFill>
            </a:endParaRPr>
          </a:p>
          <a:p>
            <a:pPr marL="0" lvl="0" indent="0" algn="l" rtl="0">
              <a:spcBef>
                <a:spcPts val="0"/>
              </a:spcBef>
              <a:spcAft>
                <a:spcPts val="0"/>
              </a:spcAft>
              <a:buNone/>
            </a:pPr>
            <a:r>
              <a:rPr lang="en" sz="1200">
                <a:solidFill>
                  <a:srgbClr val="0000FF"/>
                </a:solidFill>
              </a:rPr>
              <a:t>washing</a:t>
            </a:r>
            <a:endParaRPr sz="1200">
              <a:solidFill>
                <a:srgbClr val="0000FF"/>
              </a:solidFill>
            </a:endParaRPr>
          </a:p>
        </p:txBody>
      </p:sp>
      <p:sp>
        <p:nvSpPr>
          <p:cNvPr id="423" name="Google Shape;423;p61"/>
          <p:cNvSpPr txBox="1"/>
          <p:nvPr/>
        </p:nvSpPr>
        <p:spPr>
          <a:xfrm>
            <a:off x="3221742" y="4355100"/>
            <a:ext cx="907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Shower</a:t>
            </a:r>
            <a:endParaRPr sz="1200">
              <a:solidFill>
                <a:srgbClr val="0000FF"/>
              </a:solidFill>
            </a:endParaRPr>
          </a:p>
        </p:txBody>
      </p:sp>
      <p:sp>
        <p:nvSpPr>
          <p:cNvPr id="424" name="Google Shape;424;p61"/>
          <p:cNvSpPr txBox="1"/>
          <p:nvPr/>
        </p:nvSpPr>
        <p:spPr>
          <a:xfrm>
            <a:off x="4174550" y="4310525"/>
            <a:ext cx="100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Toilet flushing</a:t>
            </a:r>
            <a:endParaRPr sz="1200">
              <a:solidFill>
                <a:srgbClr val="0000FF"/>
              </a:solidFill>
            </a:endParaRPr>
          </a:p>
        </p:txBody>
      </p:sp>
      <p:sp>
        <p:nvSpPr>
          <p:cNvPr id="425" name="Google Shape;425;p61"/>
          <p:cNvSpPr txBox="1"/>
          <p:nvPr/>
        </p:nvSpPr>
        <p:spPr>
          <a:xfrm>
            <a:off x="5151058" y="4373650"/>
            <a:ext cx="83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Bath</a:t>
            </a:r>
            <a:endParaRPr sz="1200">
              <a:solidFill>
                <a:srgbClr val="0000FF"/>
              </a:solidFill>
            </a:endParaRPr>
          </a:p>
        </p:txBody>
      </p:sp>
      <p:sp>
        <p:nvSpPr>
          <p:cNvPr id="426" name="Google Shape;426;p61"/>
          <p:cNvSpPr txBox="1"/>
          <p:nvPr/>
        </p:nvSpPr>
        <p:spPr>
          <a:xfrm>
            <a:off x="5957476" y="4372050"/>
            <a:ext cx="907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Washing Machine</a:t>
            </a:r>
            <a:endParaRPr sz="1200">
              <a:solidFill>
                <a:srgbClr val="0000FF"/>
              </a:solidFill>
            </a:endParaRPr>
          </a:p>
        </p:txBody>
      </p:sp>
      <p:sp>
        <p:nvSpPr>
          <p:cNvPr id="427" name="Google Shape;427;p61"/>
          <p:cNvSpPr txBox="1"/>
          <p:nvPr/>
        </p:nvSpPr>
        <p:spPr>
          <a:xfrm>
            <a:off x="7045875" y="4386725"/>
            <a:ext cx="125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Dishwasher</a:t>
            </a:r>
            <a:endParaRPr sz="1200">
              <a:solidFill>
                <a:srgbClr val="0000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1"/>
        <p:cNvGrpSpPr/>
        <p:nvPr/>
      </p:nvGrpSpPr>
      <p:grpSpPr>
        <a:xfrm>
          <a:off x="0" y="0"/>
          <a:ext cx="0" cy="0"/>
          <a:chOff x="0" y="0"/>
          <a:chExt cx="0" cy="0"/>
        </a:xfrm>
      </p:grpSpPr>
      <p:sp>
        <p:nvSpPr>
          <p:cNvPr id="432" name="Google Shape;432;p62"/>
          <p:cNvSpPr txBox="1"/>
          <p:nvPr/>
        </p:nvSpPr>
        <p:spPr>
          <a:xfrm>
            <a:off x="484250" y="617450"/>
            <a:ext cx="8114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FF"/>
                </a:solidFill>
              </a:rPr>
              <a:t>Discussion</a:t>
            </a:r>
            <a:endParaRPr sz="2500" b="1">
              <a:solidFill>
                <a:srgbClr val="0000FF"/>
              </a:solidFill>
            </a:endParaRPr>
          </a:p>
        </p:txBody>
      </p:sp>
      <p:sp>
        <p:nvSpPr>
          <p:cNvPr id="433" name="Google Shape;433;p62"/>
          <p:cNvSpPr txBox="1"/>
          <p:nvPr/>
        </p:nvSpPr>
        <p:spPr>
          <a:xfrm>
            <a:off x="575900" y="1417850"/>
            <a:ext cx="79311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Char char="●"/>
            </a:pPr>
            <a:r>
              <a:rPr lang="en" sz="2200"/>
              <a:t>What was the biggest water hogging activity as a class?</a:t>
            </a:r>
            <a:endParaRPr sz="2200"/>
          </a:p>
          <a:p>
            <a:pPr marL="0" lvl="0" indent="0" algn="l" rtl="0">
              <a:spcBef>
                <a:spcPts val="0"/>
              </a:spcBef>
              <a:spcAft>
                <a:spcPts val="0"/>
              </a:spcAft>
              <a:buNone/>
            </a:pPr>
            <a:endParaRPr sz="2200"/>
          </a:p>
          <a:p>
            <a:pPr marL="457200" lvl="0" indent="-368300" algn="l" rtl="0">
              <a:spcBef>
                <a:spcPts val="0"/>
              </a:spcBef>
              <a:spcAft>
                <a:spcPts val="0"/>
              </a:spcAft>
              <a:buSzPts val="2200"/>
              <a:buChar char="●"/>
            </a:pPr>
            <a:r>
              <a:rPr lang="en" sz="2200"/>
              <a:t>How could we reduce or conserve the amount of water used for this activity?</a:t>
            </a:r>
            <a:endParaRPr sz="2200"/>
          </a:p>
          <a:p>
            <a:pPr marL="0" lvl="0" indent="0" algn="l" rtl="0">
              <a:spcBef>
                <a:spcPts val="0"/>
              </a:spcBef>
              <a:spcAft>
                <a:spcPts val="0"/>
              </a:spcAft>
              <a:buNone/>
            </a:pPr>
            <a:endParaRPr sz="2200"/>
          </a:p>
          <a:p>
            <a:pPr marL="457200" lvl="0" indent="-368300" algn="l" rtl="0">
              <a:spcBef>
                <a:spcPts val="0"/>
              </a:spcBef>
              <a:spcAft>
                <a:spcPts val="0"/>
              </a:spcAft>
              <a:buSzPts val="2200"/>
              <a:buChar char="●"/>
            </a:pPr>
            <a:r>
              <a:rPr lang="en" sz="2200"/>
              <a:t>Which activity used the least amount of water?  Why do you think that is?</a:t>
            </a:r>
            <a:endParaRPr sz="2200"/>
          </a:p>
        </p:txBody>
      </p:sp>
      <p:sp>
        <p:nvSpPr>
          <p:cNvPr id="434" name="Google Shape;434;p62"/>
          <p:cNvSpPr txBox="1"/>
          <p:nvPr/>
        </p:nvSpPr>
        <p:spPr>
          <a:xfrm>
            <a:off x="253325" y="253325"/>
            <a:ext cx="7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Explain</a:t>
            </a:r>
            <a:endParaRPr sz="12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8"/>
        <p:cNvGrpSpPr/>
        <p:nvPr/>
      </p:nvGrpSpPr>
      <p:grpSpPr>
        <a:xfrm>
          <a:off x="0" y="0"/>
          <a:ext cx="0" cy="0"/>
          <a:chOff x="0" y="0"/>
          <a:chExt cx="0" cy="0"/>
        </a:xfrm>
      </p:grpSpPr>
      <p:sp>
        <p:nvSpPr>
          <p:cNvPr id="439" name="Google Shape;439;p63"/>
          <p:cNvSpPr txBox="1"/>
          <p:nvPr/>
        </p:nvSpPr>
        <p:spPr>
          <a:xfrm>
            <a:off x="253325" y="2533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Elaborate</a:t>
            </a:r>
            <a:endParaRPr sz="1200"/>
          </a:p>
        </p:txBody>
      </p:sp>
      <p:sp>
        <p:nvSpPr>
          <p:cNvPr id="440" name="Google Shape;440;p63"/>
          <p:cNvSpPr txBox="1"/>
          <p:nvPr/>
        </p:nvSpPr>
        <p:spPr>
          <a:xfrm>
            <a:off x="458075" y="746000"/>
            <a:ext cx="8232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What is something </a:t>
            </a:r>
            <a:r>
              <a:rPr lang="en" sz="2400" b="1"/>
              <a:t>your</a:t>
            </a:r>
            <a:r>
              <a:rPr lang="en" sz="2400"/>
              <a:t> household is doing well when it comes to conserving or using less water?</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What is something they could do better to use less water?</a:t>
            </a:r>
            <a:endParaRPr sz="2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
        <p:nvSpPr>
          <p:cNvPr id="445" name="Google Shape;445;p64"/>
          <p:cNvSpPr txBox="1"/>
          <p:nvPr/>
        </p:nvSpPr>
        <p:spPr>
          <a:xfrm>
            <a:off x="486075" y="811650"/>
            <a:ext cx="47772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Write an argumentative letter to your parent or guardian about </a:t>
            </a:r>
            <a:r>
              <a:rPr lang="en" sz="2200" i="1"/>
              <a:t>how</a:t>
            </a:r>
            <a:r>
              <a:rPr lang="en" sz="2200"/>
              <a:t> you can work together to use </a:t>
            </a:r>
            <a:r>
              <a:rPr lang="en" sz="2200" i="1"/>
              <a:t>less water</a:t>
            </a:r>
            <a:r>
              <a:rPr lang="en" sz="2200"/>
              <a:t> as a household and </a:t>
            </a:r>
            <a:r>
              <a:rPr lang="en" sz="2200" i="1"/>
              <a:t>why</a:t>
            </a:r>
            <a:r>
              <a:rPr lang="en" sz="2200"/>
              <a:t> that is important.  </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Make sure to include evidence from your water usage recording sheet or things you have learned in this unit to support your argument.  </a:t>
            </a:r>
            <a:endParaRPr sz="2200"/>
          </a:p>
        </p:txBody>
      </p:sp>
      <p:sp>
        <p:nvSpPr>
          <p:cNvPr id="446" name="Google Shape;446;p64"/>
          <p:cNvSpPr txBox="1"/>
          <p:nvPr/>
        </p:nvSpPr>
        <p:spPr>
          <a:xfrm>
            <a:off x="253325" y="2533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Elaborate</a:t>
            </a:r>
            <a:endParaRPr sz="1200"/>
          </a:p>
        </p:txBody>
      </p:sp>
      <p:pic>
        <p:nvPicPr>
          <p:cNvPr id="447" name="Google Shape;447;p64"/>
          <p:cNvPicPr preferRelativeResize="0"/>
          <p:nvPr/>
        </p:nvPicPr>
        <p:blipFill>
          <a:blip r:embed="rId4">
            <a:alphaModFix/>
          </a:blip>
          <a:stretch>
            <a:fillRect/>
          </a:stretch>
        </p:blipFill>
        <p:spPr>
          <a:xfrm rot="800326">
            <a:off x="5317551" y="638849"/>
            <a:ext cx="3575928" cy="1999237"/>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1"/>
        <p:cNvGrpSpPr/>
        <p:nvPr/>
      </p:nvGrpSpPr>
      <p:grpSpPr>
        <a:xfrm>
          <a:off x="0" y="0"/>
          <a:ext cx="0" cy="0"/>
          <a:chOff x="0" y="0"/>
          <a:chExt cx="0" cy="0"/>
        </a:xfrm>
      </p:grpSpPr>
      <p:sp>
        <p:nvSpPr>
          <p:cNvPr id="452" name="Google Shape;452;p65"/>
          <p:cNvSpPr txBox="1"/>
          <p:nvPr/>
        </p:nvSpPr>
        <p:spPr>
          <a:xfrm>
            <a:off x="253325" y="1771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Evaluate</a:t>
            </a:r>
            <a:endParaRPr sz="1200"/>
          </a:p>
        </p:txBody>
      </p:sp>
      <p:sp>
        <p:nvSpPr>
          <p:cNvPr id="453" name="Google Shape;453;p65"/>
          <p:cNvSpPr txBox="1"/>
          <p:nvPr/>
        </p:nvSpPr>
        <p:spPr>
          <a:xfrm>
            <a:off x="471800" y="666075"/>
            <a:ext cx="5892900" cy="13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0000FF"/>
                </a:solidFill>
              </a:rPr>
              <a:t>In this unit we learned about the importance of water in the desert and how the scarcity of this natural resource impacts Tucson.</a:t>
            </a:r>
            <a:r>
              <a:rPr lang="en" sz="1800">
                <a:solidFill>
                  <a:schemeClr val="dk1"/>
                </a:solidFill>
              </a:rPr>
              <a:t>  </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2200">
                <a:solidFill>
                  <a:schemeClr val="dk1"/>
                </a:solidFill>
              </a:rPr>
              <a:t>How could we use features, such as gutters to catch or capture rainwater to use around our homes?</a:t>
            </a:r>
            <a:endParaRPr sz="2200">
              <a:solidFill>
                <a:schemeClr val="dk1"/>
              </a:solidFill>
            </a:endParaRPr>
          </a:p>
        </p:txBody>
      </p:sp>
      <p:pic>
        <p:nvPicPr>
          <p:cNvPr id="454" name="Google Shape;454;p65"/>
          <p:cNvPicPr preferRelativeResize="0"/>
          <p:nvPr/>
        </p:nvPicPr>
        <p:blipFill>
          <a:blip r:embed="rId4">
            <a:alphaModFix/>
          </a:blip>
          <a:stretch>
            <a:fillRect/>
          </a:stretch>
        </p:blipFill>
        <p:spPr>
          <a:xfrm>
            <a:off x="6424500" y="948050"/>
            <a:ext cx="2099046" cy="2803424"/>
          </a:xfrm>
          <a:prstGeom prst="rect">
            <a:avLst/>
          </a:prstGeom>
          <a:noFill/>
          <a:ln w="19050" cap="flat" cmpd="sng">
            <a:solidFill>
              <a:schemeClr val="dk2"/>
            </a:solidFill>
            <a:prstDash val="solid"/>
            <a:round/>
            <a:headEnd type="none" w="sm" len="sm"/>
            <a:tailEnd type="none" w="sm" len="sm"/>
          </a:ln>
        </p:spPr>
      </p:pic>
      <p:sp>
        <p:nvSpPr>
          <p:cNvPr id="455" name="Google Shape;455;p65"/>
          <p:cNvSpPr txBox="1"/>
          <p:nvPr/>
        </p:nvSpPr>
        <p:spPr>
          <a:xfrm>
            <a:off x="6745700" y="3675275"/>
            <a:ext cx="1831800" cy="16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i="1">
                <a:solidFill>
                  <a:schemeClr val="dk2"/>
                </a:solidFill>
                <a:latin typeface="Lato"/>
                <a:ea typeface="Lato"/>
                <a:cs typeface="Lato"/>
                <a:sym typeface="Lato"/>
              </a:rPr>
              <a:t>City of Tucson</a:t>
            </a:r>
            <a:endParaRPr sz="900" i="1">
              <a:solidFill>
                <a:schemeClr val="dk2"/>
              </a:solidFill>
              <a:latin typeface="Lato"/>
              <a:ea typeface="Lato"/>
              <a:cs typeface="Lato"/>
              <a:sym typeface="Lato"/>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pic>
        <p:nvPicPr>
          <p:cNvPr id="165" name="Google Shape;165;p30"/>
          <p:cNvPicPr preferRelativeResize="0"/>
          <p:nvPr/>
        </p:nvPicPr>
        <p:blipFill>
          <a:blip r:embed="rId4">
            <a:alphaModFix/>
          </a:blip>
          <a:stretch>
            <a:fillRect/>
          </a:stretch>
        </p:blipFill>
        <p:spPr>
          <a:xfrm>
            <a:off x="274850" y="614275"/>
            <a:ext cx="4245900" cy="3051600"/>
          </a:xfrm>
          <a:prstGeom prst="rect">
            <a:avLst/>
          </a:prstGeom>
          <a:noFill/>
          <a:ln w="28575" cap="flat" cmpd="sng">
            <a:solidFill>
              <a:srgbClr val="434343"/>
            </a:solidFill>
            <a:prstDash val="solid"/>
            <a:round/>
            <a:headEnd type="none" w="sm" len="sm"/>
            <a:tailEnd type="none" w="sm" len="sm"/>
          </a:ln>
        </p:spPr>
      </p:pic>
      <p:pic>
        <p:nvPicPr>
          <p:cNvPr id="166" name="Google Shape;166;p30"/>
          <p:cNvPicPr preferRelativeResize="0"/>
          <p:nvPr/>
        </p:nvPicPr>
        <p:blipFill>
          <a:blip r:embed="rId5">
            <a:alphaModFix/>
          </a:blip>
          <a:stretch>
            <a:fillRect/>
          </a:stretch>
        </p:blipFill>
        <p:spPr>
          <a:xfrm>
            <a:off x="4520750" y="614275"/>
            <a:ext cx="4412400" cy="3051600"/>
          </a:xfrm>
          <a:prstGeom prst="flowChartProcess">
            <a:avLst/>
          </a:prstGeom>
          <a:noFill/>
          <a:ln w="28575" cap="flat" cmpd="sng">
            <a:solidFill>
              <a:schemeClr val="dk2"/>
            </a:solidFill>
            <a:prstDash val="solid"/>
            <a:round/>
            <a:headEnd type="none" w="sm" len="sm"/>
            <a:tailEnd type="none" w="sm" len="sm"/>
          </a:ln>
        </p:spPr>
      </p:pic>
      <p:sp>
        <p:nvSpPr>
          <p:cNvPr id="167" name="Google Shape;167;p30"/>
          <p:cNvSpPr txBox="1"/>
          <p:nvPr/>
        </p:nvSpPr>
        <p:spPr>
          <a:xfrm>
            <a:off x="568650" y="3665875"/>
            <a:ext cx="3533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t>The Santa Cruz River 1890	</a:t>
            </a:r>
            <a:endParaRPr sz="1800" b="1"/>
          </a:p>
        </p:txBody>
      </p:sp>
      <p:sp>
        <p:nvSpPr>
          <p:cNvPr id="168" name="Google Shape;168;p30"/>
          <p:cNvSpPr txBox="1"/>
          <p:nvPr/>
        </p:nvSpPr>
        <p:spPr>
          <a:xfrm>
            <a:off x="4520750" y="3665875"/>
            <a:ext cx="4412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t>The Santa Cruz River 2010	</a:t>
            </a:r>
            <a:endParaRPr sz="1800" b="1"/>
          </a:p>
        </p:txBody>
      </p:sp>
      <p:sp>
        <p:nvSpPr>
          <p:cNvPr id="169" name="Google Shape;169;p30"/>
          <p:cNvSpPr txBox="1"/>
          <p:nvPr/>
        </p:nvSpPr>
        <p:spPr>
          <a:xfrm>
            <a:off x="484250" y="4281150"/>
            <a:ext cx="8009700" cy="600300"/>
          </a:xfrm>
          <a:prstGeom prst="rect">
            <a:avLst/>
          </a:prstGeom>
          <a:noFill/>
          <a:ln>
            <a:noFill/>
          </a:ln>
        </p:spPr>
        <p:txBody>
          <a:bodyPr spcFirstLastPara="1" wrap="square" lIns="91425" tIns="91425" rIns="91425" bIns="91425" anchor="t" anchorCtr="0">
            <a:spAutoFit/>
          </a:bodyPr>
          <a:lstStyle/>
          <a:p>
            <a:pPr marL="0" lvl="0" indent="0" algn="ctr" rtl="0">
              <a:lnSpc>
                <a:spcPct val="50000"/>
              </a:lnSpc>
              <a:spcBef>
                <a:spcPts val="0"/>
              </a:spcBef>
              <a:spcAft>
                <a:spcPts val="0"/>
              </a:spcAft>
              <a:buNone/>
            </a:pPr>
            <a:r>
              <a:rPr lang="en" sz="1800"/>
              <a:t>What do you notice?</a:t>
            </a:r>
            <a:endParaRPr sz="1800"/>
          </a:p>
          <a:p>
            <a:pPr marL="0" lvl="0" indent="0" algn="ctr" rtl="0">
              <a:lnSpc>
                <a:spcPct val="50000"/>
              </a:lnSpc>
              <a:spcBef>
                <a:spcPts val="0"/>
              </a:spcBef>
              <a:spcAft>
                <a:spcPts val="0"/>
              </a:spcAft>
              <a:buNone/>
            </a:pPr>
            <a:endParaRPr sz="1800"/>
          </a:p>
          <a:p>
            <a:pPr marL="0" lvl="0" indent="0" algn="ctr" rtl="0">
              <a:lnSpc>
                <a:spcPct val="50000"/>
              </a:lnSpc>
              <a:spcBef>
                <a:spcPts val="0"/>
              </a:spcBef>
              <a:spcAft>
                <a:spcPts val="0"/>
              </a:spcAft>
              <a:buNone/>
            </a:pPr>
            <a:r>
              <a:rPr lang="en" sz="1800"/>
              <a:t>What do you wonder?</a:t>
            </a:r>
            <a:endParaRPr sz="1800"/>
          </a:p>
        </p:txBody>
      </p:sp>
      <p:sp>
        <p:nvSpPr>
          <p:cNvPr id="170" name="Google Shape;170;p30"/>
          <p:cNvSpPr txBox="1"/>
          <p:nvPr/>
        </p:nvSpPr>
        <p:spPr>
          <a:xfrm>
            <a:off x="253325" y="177125"/>
            <a:ext cx="824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Phenomena</a:t>
            </a:r>
            <a:endParaRPr sz="1200" b="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9"/>
        <p:cNvGrpSpPr/>
        <p:nvPr/>
      </p:nvGrpSpPr>
      <p:grpSpPr>
        <a:xfrm>
          <a:off x="0" y="0"/>
          <a:ext cx="0" cy="0"/>
          <a:chOff x="0" y="0"/>
          <a:chExt cx="0" cy="0"/>
        </a:xfrm>
      </p:grpSpPr>
      <p:sp>
        <p:nvSpPr>
          <p:cNvPr id="460" name="Google Shape;460;p66"/>
          <p:cNvSpPr txBox="1"/>
          <p:nvPr/>
        </p:nvSpPr>
        <p:spPr>
          <a:xfrm>
            <a:off x="253325" y="1771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Evaluate</a:t>
            </a:r>
            <a:endParaRPr sz="1200"/>
          </a:p>
        </p:txBody>
      </p:sp>
      <p:sp>
        <p:nvSpPr>
          <p:cNvPr id="461" name="Google Shape;461;p66"/>
          <p:cNvSpPr txBox="1"/>
          <p:nvPr/>
        </p:nvSpPr>
        <p:spPr>
          <a:xfrm>
            <a:off x="601200" y="363175"/>
            <a:ext cx="7949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0000FF"/>
                </a:solidFill>
              </a:rPr>
              <a:t>Rain Harvesting Design Challenge</a:t>
            </a:r>
            <a:endParaRPr sz="3000" b="1">
              <a:solidFill>
                <a:srgbClr val="0000FF"/>
              </a:solidFill>
            </a:endParaRPr>
          </a:p>
        </p:txBody>
      </p:sp>
      <p:sp>
        <p:nvSpPr>
          <p:cNvPr id="462" name="Google Shape;462;p66"/>
          <p:cNvSpPr txBox="1"/>
          <p:nvPr/>
        </p:nvSpPr>
        <p:spPr>
          <a:xfrm>
            <a:off x="762900" y="1038625"/>
            <a:ext cx="76182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Your task: Create a model home that maximizes water harvesting.  </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Possible features could include a cistern, gutter system, a recharge basin, rooftop rainwater harvesting, etc.</a:t>
            </a:r>
            <a:endParaRPr sz="2200"/>
          </a:p>
        </p:txBody>
      </p:sp>
      <p:pic>
        <p:nvPicPr>
          <p:cNvPr id="463" name="Google Shape;463;p66"/>
          <p:cNvPicPr preferRelativeResize="0"/>
          <p:nvPr/>
        </p:nvPicPr>
        <p:blipFill>
          <a:blip r:embed="rId4">
            <a:alphaModFix/>
          </a:blip>
          <a:stretch>
            <a:fillRect/>
          </a:stretch>
        </p:blipFill>
        <p:spPr>
          <a:xfrm>
            <a:off x="693823" y="2992521"/>
            <a:ext cx="2059899" cy="1647925"/>
          </a:xfrm>
          <a:prstGeom prst="rect">
            <a:avLst/>
          </a:prstGeom>
          <a:noFill/>
          <a:ln w="28575" cap="flat" cmpd="sng">
            <a:solidFill>
              <a:schemeClr val="dk2"/>
            </a:solidFill>
            <a:prstDash val="solid"/>
            <a:round/>
            <a:headEnd type="none" w="sm" len="sm"/>
            <a:tailEnd type="none" w="sm" len="sm"/>
          </a:ln>
        </p:spPr>
      </p:pic>
      <p:sp>
        <p:nvSpPr>
          <p:cNvPr id="464" name="Google Shape;464;p66"/>
          <p:cNvSpPr txBox="1"/>
          <p:nvPr/>
        </p:nvSpPr>
        <p:spPr>
          <a:xfrm>
            <a:off x="561038" y="4616100"/>
            <a:ext cx="3256500" cy="1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a:solidFill>
                  <a:schemeClr val="dk2"/>
                </a:solidFill>
                <a:latin typeface="Lato"/>
                <a:ea typeface="Lato"/>
                <a:cs typeface="Lato"/>
                <a:sym typeface="Lato"/>
              </a:rPr>
              <a:t>AZ Department of Water Resources</a:t>
            </a:r>
            <a:endParaRPr sz="900" i="1">
              <a:solidFill>
                <a:schemeClr val="dk2"/>
              </a:solidFill>
              <a:latin typeface="Lato"/>
              <a:ea typeface="Lato"/>
              <a:cs typeface="Lato"/>
              <a:sym typeface="Lato"/>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8"/>
        <p:cNvGrpSpPr/>
        <p:nvPr/>
      </p:nvGrpSpPr>
      <p:grpSpPr>
        <a:xfrm>
          <a:off x="0" y="0"/>
          <a:ext cx="0" cy="0"/>
          <a:chOff x="0" y="0"/>
          <a:chExt cx="0" cy="0"/>
        </a:xfrm>
      </p:grpSpPr>
      <p:sp>
        <p:nvSpPr>
          <p:cNvPr id="469" name="Google Shape;469;p67"/>
          <p:cNvSpPr txBox="1"/>
          <p:nvPr/>
        </p:nvSpPr>
        <p:spPr>
          <a:xfrm>
            <a:off x="253325" y="2533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Evaluate</a:t>
            </a:r>
            <a:endParaRPr sz="1200"/>
          </a:p>
        </p:txBody>
      </p:sp>
      <p:sp>
        <p:nvSpPr>
          <p:cNvPr id="470" name="Google Shape;470;p67"/>
          <p:cNvSpPr txBox="1"/>
          <p:nvPr/>
        </p:nvSpPr>
        <p:spPr>
          <a:xfrm>
            <a:off x="437850" y="1238125"/>
            <a:ext cx="8268300" cy="28599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SzPts val="2200"/>
              <a:buChar char="●"/>
            </a:pPr>
            <a:r>
              <a:rPr lang="en" sz="2200"/>
              <a:t>You will be creating a model home using milk cartons.</a:t>
            </a:r>
            <a:endParaRPr sz="2200"/>
          </a:p>
          <a:p>
            <a:pPr marL="457200" lvl="0" indent="-368300" algn="l" rtl="0">
              <a:lnSpc>
                <a:spcPct val="115000"/>
              </a:lnSpc>
              <a:spcBef>
                <a:spcPts val="0"/>
              </a:spcBef>
              <a:spcAft>
                <a:spcPts val="0"/>
              </a:spcAft>
              <a:buSzPts val="2200"/>
              <a:buChar char="●"/>
            </a:pPr>
            <a:r>
              <a:rPr lang="en" sz="2200"/>
              <a:t>Use a tray with a ½” lip as the landscape around your home.</a:t>
            </a:r>
            <a:endParaRPr sz="2200"/>
          </a:p>
          <a:p>
            <a:pPr marL="457200" lvl="0" indent="-368300" algn="l" rtl="0">
              <a:lnSpc>
                <a:spcPct val="115000"/>
              </a:lnSpc>
              <a:spcBef>
                <a:spcPts val="0"/>
              </a:spcBef>
              <a:spcAft>
                <a:spcPts val="0"/>
              </a:spcAft>
              <a:buSzPts val="2200"/>
              <a:buChar char="●"/>
            </a:pPr>
            <a:r>
              <a:rPr lang="en" sz="2200"/>
              <a:t>Use natural materials such as mulch, sand, rocks, twigs to model natural landscape outside of your home.</a:t>
            </a:r>
            <a:endParaRPr sz="2200"/>
          </a:p>
          <a:p>
            <a:pPr marL="457200" lvl="0" indent="-368300" algn="l" rtl="0">
              <a:lnSpc>
                <a:spcPct val="115000"/>
              </a:lnSpc>
              <a:spcBef>
                <a:spcPts val="0"/>
              </a:spcBef>
              <a:spcAft>
                <a:spcPts val="0"/>
              </a:spcAft>
              <a:buSzPts val="2200"/>
              <a:buChar char="●"/>
            </a:pPr>
            <a:r>
              <a:rPr lang="en" sz="2200"/>
              <a:t>You will have 30 minutes to build your home and landscape.</a:t>
            </a:r>
            <a:endParaRPr sz="2200"/>
          </a:p>
          <a:p>
            <a:pPr marL="457200" lvl="0" indent="-368300" algn="l" rtl="0">
              <a:lnSpc>
                <a:spcPct val="115000"/>
              </a:lnSpc>
              <a:spcBef>
                <a:spcPts val="0"/>
              </a:spcBef>
              <a:spcAft>
                <a:spcPts val="0"/>
              </a:spcAft>
              <a:buSzPts val="2200"/>
              <a:buChar char="●"/>
            </a:pPr>
            <a:r>
              <a:rPr lang="en" sz="2200"/>
              <a:t>Your home and rainwater harvesting system </a:t>
            </a:r>
            <a:r>
              <a:rPr lang="en" sz="2200" u="sng"/>
              <a:t>must collect, retain, or reroute water for later use</a:t>
            </a:r>
            <a:r>
              <a:rPr lang="en" sz="2200"/>
              <a:t>.</a:t>
            </a:r>
            <a:endParaRPr sz="2200"/>
          </a:p>
        </p:txBody>
      </p:sp>
      <p:sp>
        <p:nvSpPr>
          <p:cNvPr id="471" name="Google Shape;471;p67"/>
          <p:cNvSpPr txBox="1"/>
          <p:nvPr/>
        </p:nvSpPr>
        <p:spPr>
          <a:xfrm>
            <a:off x="597450" y="546425"/>
            <a:ext cx="7949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0000FF"/>
                </a:solidFill>
              </a:rPr>
              <a:t>Constraints</a:t>
            </a:r>
            <a:endParaRPr sz="3000" b="1">
              <a:solidFill>
                <a:srgbClr val="0000FF"/>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p68"/>
          <p:cNvSpPr txBox="1"/>
          <p:nvPr/>
        </p:nvSpPr>
        <p:spPr>
          <a:xfrm>
            <a:off x="597450" y="394025"/>
            <a:ext cx="7949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0000FF"/>
                </a:solidFill>
              </a:rPr>
              <a:t>Materials</a:t>
            </a:r>
            <a:endParaRPr sz="3000" b="1">
              <a:solidFill>
                <a:srgbClr val="0000FF"/>
              </a:solidFill>
            </a:endParaRPr>
          </a:p>
        </p:txBody>
      </p:sp>
      <p:sp>
        <p:nvSpPr>
          <p:cNvPr id="477" name="Google Shape;477;p68"/>
          <p:cNvSpPr txBox="1"/>
          <p:nvPr/>
        </p:nvSpPr>
        <p:spPr>
          <a:xfrm>
            <a:off x="601200" y="1189025"/>
            <a:ext cx="7628400" cy="32325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Char char="●"/>
            </a:pPr>
            <a:r>
              <a:rPr lang="en" sz="2200"/>
              <a:t>Natural materials (sticks, gravel, leaf, mulch, rocks)</a:t>
            </a:r>
            <a:endParaRPr sz="2200"/>
          </a:p>
          <a:p>
            <a:pPr marL="457200" lvl="0" indent="-368300" algn="l" rtl="0">
              <a:spcBef>
                <a:spcPts val="0"/>
              </a:spcBef>
              <a:spcAft>
                <a:spcPts val="0"/>
              </a:spcAft>
              <a:buSzPts val="2200"/>
              <a:buChar char="●"/>
            </a:pPr>
            <a:r>
              <a:rPr lang="en" sz="2200"/>
              <a:t>Milk Cartons</a:t>
            </a:r>
            <a:endParaRPr sz="2200"/>
          </a:p>
          <a:p>
            <a:pPr marL="457200" lvl="0" indent="-368300" algn="l" rtl="0">
              <a:spcBef>
                <a:spcPts val="0"/>
              </a:spcBef>
              <a:spcAft>
                <a:spcPts val="0"/>
              </a:spcAft>
              <a:buSzPts val="2200"/>
              <a:buChar char="●"/>
            </a:pPr>
            <a:r>
              <a:rPr lang="en" sz="2200"/>
              <a:t>Cardstock</a:t>
            </a:r>
            <a:endParaRPr sz="2200"/>
          </a:p>
          <a:p>
            <a:pPr marL="457200" lvl="0" indent="-368300" algn="l" rtl="0">
              <a:spcBef>
                <a:spcPts val="0"/>
              </a:spcBef>
              <a:spcAft>
                <a:spcPts val="0"/>
              </a:spcAft>
              <a:buSzPts val="2200"/>
              <a:buChar char="●"/>
            </a:pPr>
            <a:r>
              <a:rPr lang="en" sz="2200"/>
              <a:t>Straws</a:t>
            </a:r>
            <a:endParaRPr sz="2200"/>
          </a:p>
          <a:p>
            <a:pPr marL="457200" lvl="0" indent="-368300" algn="l" rtl="0">
              <a:spcBef>
                <a:spcPts val="0"/>
              </a:spcBef>
              <a:spcAft>
                <a:spcPts val="0"/>
              </a:spcAft>
              <a:buSzPts val="2200"/>
              <a:buChar char="●"/>
            </a:pPr>
            <a:r>
              <a:rPr lang="en" sz="2200"/>
              <a:t>Plastic Tray</a:t>
            </a:r>
            <a:endParaRPr sz="2200"/>
          </a:p>
          <a:p>
            <a:pPr marL="457200" lvl="0" indent="-368300" algn="l" rtl="0">
              <a:spcBef>
                <a:spcPts val="0"/>
              </a:spcBef>
              <a:spcAft>
                <a:spcPts val="0"/>
              </a:spcAft>
              <a:buSzPts val="2200"/>
              <a:buChar char="●"/>
            </a:pPr>
            <a:r>
              <a:rPr lang="en" sz="2200"/>
              <a:t>Ziplock bag</a:t>
            </a:r>
            <a:endParaRPr sz="2200"/>
          </a:p>
          <a:p>
            <a:pPr marL="457200" lvl="0" indent="-368300" algn="l" rtl="0">
              <a:spcBef>
                <a:spcPts val="0"/>
              </a:spcBef>
              <a:spcAft>
                <a:spcPts val="0"/>
              </a:spcAft>
              <a:buSzPts val="2200"/>
              <a:buChar char="●"/>
            </a:pPr>
            <a:r>
              <a:rPr lang="en" sz="2200"/>
              <a:t>Foil</a:t>
            </a:r>
            <a:endParaRPr sz="2200"/>
          </a:p>
          <a:p>
            <a:pPr marL="457200" lvl="0" indent="-368300" algn="l" rtl="0">
              <a:spcBef>
                <a:spcPts val="0"/>
              </a:spcBef>
              <a:spcAft>
                <a:spcPts val="0"/>
              </a:spcAft>
              <a:buSzPts val="2200"/>
              <a:buChar char="●"/>
            </a:pPr>
            <a:r>
              <a:rPr lang="en" sz="2200"/>
              <a:t>Dixie cup</a:t>
            </a:r>
            <a:endParaRPr sz="2200"/>
          </a:p>
          <a:p>
            <a:pPr marL="457200" lvl="0" indent="-368300" algn="l" rtl="0">
              <a:spcBef>
                <a:spcPts val="0"/>
              </a:spcBef>
              <a:spcAft>
                <a:spcPts val="0"/>
              </a:spcAft>
              <a:buSzPts val="2200"/>
              <a:buChar char="●"/>
            </a:pPr>
            <a:r>
              <a:rPr lang="en" sz="2200"/>
              <a:t>Clay</a:t>
            </a:r>
            <a:endParaRPr sz="2200"/>
          </a:p>
        </p:txBody>
      </p:sp>
      <p:sp>
        <p:nvSpPr>
          <p:cNvPr id="478" name="Google Shape;478;p68"/>
          <p:cNvSpPr txBox="1"/>
          <p:nvPr/>
        </p:nvSpPr>
        <p:spPr>
          <a:xfrm>
            <a:off x="253325" y="2533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Evaluate</a:t>
            </a:r>
            <a:endParaRPr sz="12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2"/>
        <p:cNvGrpSpPr/>
        <p:nvPr/>
      </p:nvGrpSpPr>
      <p:grpSpPr>
        <a:xfrm>
          <a:off x="0" y="0"/>
          <a:ext cx="0" cy="0"/>
          <a:chOff x="0" y="0"/>
          <a:chExt cx="0" cy="0"/>
        </a:xfrm>
      </p:grpSpPr>
      <p:pic>
        <p:nvPicPr>
          <p:cNvPr id="483" name="Google Shape;483;p69"/>
          <p:cNvPicPr preferRelativeResize="0"/>
          <p:nvPr/>
        </p:nvPicPr>
        <p:blipFill>
          <a:blip r:embed="rId4">
            <a:alphaModFix/>
          </a:blip>
          <a:stretch>
            <a:fillRect/>
          </a:stretch>
        </p:blipFill>
        <p:spPr>
          <a:xfrm rot="514355">
            <a:off x="5315210" y="637489"/>
            <a:ext cx="2934856" cy="3786023"/>
          </a:xfrm>
          <a:prstGeom prst="rect">
            <a:avLst/>
          </a:prstGeom>
          <a:noFill/>
          <a:ln>
            <a:noFill/>
          </a:ln>
        </p:spPr>
      </p:pic>
      <p:sp>
        <p:nvSpPr>
          <p:cNvPr id="484" name="Google Shape;484;p69"/>
          <p:cNvSpPr txBox="1"/>
          <p:nvPr/>
        </p:nvSpPr>
        <p:spPr>
          <a:xfrm>
            <a:off x="477350" y="991475"/>
            <a:ext cx="4379700" cy="41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Complete the “ask” and “imagine” sections of the planning page independently.  Then in your group, share your ideas of what you envision your rainwater harvesting design to look like and how you plan to use your natural materials in water collection or diversion.</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After everyone had a chance to share, draw what your group’s house and rainwater harvesting system will look like in the “plan” section.  Then begin building.</a:t>
            </a:r>
            <a:endParaRPr sz="1800">
              <a:solidFill>
                <a:schemeClr val="dk1"/>
              </a:solidFill>
            </a:endParaRPr>
          </a:p>
        </p:txBody>
      </p:sp>
      <p:sp>
        <p:nvSpPr>
          <p:cNvPr id="485" name="Google Shape;485;p69"/>
          <p:cNvSpPr txBox="1"/>
          <p:nvPr/>
        </p:nvSpPr>
        <p:spPr>
          <a:xfrm>
            <a:off x="521250" y="394025"/>
            <a:ext cx="7949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Design Challenge</a:t>
            </a:r>
            <a:endParaRPr sz="3000" b="1">
              <a:solidFill>
                <a:srgbClr val="0000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9"/>
        <p:cNvGrpSpPr/>
        <p:nvPr/>
      </p:nvGrpSpPr>
      <p:grpSpPr>
        <a:xfrm>
          <a:off x="0" y="0"/>
          <a:ext cx="0" cy="0"/>
          <a:chOff x="0" y="0"/>
          <a:chExt cx="0" cy="0"/>
        </a:xfrm>
      </p:grpSpPr>
      <p:sp>
        <p:nvSpPr>
          <p:cNvPr id="490" name="Google Shape;490;p70"/>
          <p:cNvSpPr txBox="1"/>
          <p:nvPr/>
        </p:nvSpPr>
        <p:spPr>
          <a:xfrm>
            <a:off x="253325" y="2533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Evaluate</a:t>
            </a:r>
            <a:endParaRPr sz="1200"/>
          </a:p>
        </p:txBody>
      </p:sp>
      <p:sp>
        <p:nvSpPr>
          <p:cNvPr id="491" name="Google Shape;491;p70"/>
          <p:cNvSpPr txBox="1"/>
          <p:nvPr/>
        </p:nvSpPr>
        <p:spPr>
          <a:xfrm>
            <a:off x="597450" y="394025"/>
            <a:ext cx="7949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0000FF"/>
                </a:solidFill>
              </a:rPr>
              <a:t>Redesign</a:t>
            </a:r>
            <a:endParaRPr sz="3000" b="1">
              <a:solidFill>
                <a:srgbClr val="0000FF"/>
              </a:solidFill>
            </a:endParaRPr>
          </a:p>
        </p:txBody>
      </p:sp>
      <p:sp>
        <p:nvSpPr>
          <p:cNvPr id="492" name="Google Shape;492;p70"/>
          <p:cNvSpPr txBox="1"/>
          <p:nvPr/>
        </p:nvSpPr>
        <p:spPr>
          <a:xfrm>
            <a:off x="548950" y="1155725"/>
            <a:ext cx="8031600" cy="33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rPr>
              <a:t>Today you will have an opportunity to redesign your home and rainwater harvesting system.</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 sz="2100">
                <a:solidFill>
                  <a:schemeClr val="dk1"/>
                </a:solidFill>
              </a:rPr>
              <a:t>What was an effective part of your design?</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 sz="2100">
                <a:solidFill>
                  <a:schemeClr val="dk1"/>
                </a:solidFill>
              </a:rPr>
              <a:t>What area would you like to improve?</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 sz="2100">
                <a:solidFill>
                  <a:schemeClr val="dk1"/>
                </a:solidFill>
              </a:rPr>
              <a:t>What materials will you need to make these improvements?</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 sz="2100">
                <a:solidFill>
                  <a:schemeClr val="dk1"/>
                </a:solidFill>
              </a:rPr>
              <a:t>Will you get rid of any of your design completely?</a:t>
            </a:r>
            <a:endParaRPr sz="2100">
              <a:solidFill>
                <a:schemeClr val="dk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6"/>
        <p:cNvGrpSpPr/>
        <p:nvPr/>
      </p:nvGrpSpPr>
      <p:grpSpPr>
        <a:xfrm>
          <a:off x="0" y="0"/>
          <a:ext cx="0" cy="0"/>
          <a:chOff x="0" y="0"/>
          <a:chExt cx="0" cy="0"/>
        </a:xfrm>
      </p:grpSpPr>
      <p:sp>
        <p:nvSpPr>
          <p:cNvPr id="497" name="Google Shape;497;p71"/>
          <p:cNvSpPr txBox="1"/>
          <p:nvPr/>
        </p:nvSpPr>
        <p:spPr>
          <a:xfrm>
            <a:off x="253325" y="253325"/>
            <a:ext cx="95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Evaluate</a:t>
            </a:r>
            <a:endParaRPr sz="1200"/>
          </a:p>
        </p:txBody>
      </p:sp>
      <p:sp>
        <p:nvSpPr>
          <p:cNvPr id="498" name="Google Shape;498;p71"/>
          <p:cNvSpPr txBox="1"/>
          <p:nvPr/>
        </p:nvSpPr>
        <p:spPr>
          <a:xfrm>
            <a:off x="597450" y="546425"/>
            <a:ext cx="79491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rgbClr val="0000FF"/>
                </a:solidFill>
                <a:latin typeface="Lato Black"/>
                <a:ea typeface="Lato Black"/>
                <a:cs typeface="Lato Black"/>
                <a:sym typeface="Lato Black"/>
              </a:rPr>
              <a:t>Reflection</a:t>
            </a:r>
            <a:endParaRPr sz="3100">
              <a:solidFill>
                <a:srgbClr val="0000FF"/>
              </a:solidFill>
              <a:latin typeface="Lato Black"/>
              <a:ea typeface="Lato Black"/>
              <a:cs typeface="Lato Black"/>
              <a:sym typeface="Lato Black"/>
            </a:endParaRPr>
          </a:p>
        </p:txBody>
      </p:sp>
      <p:sp>
        <p:nvSpPr>
          <p:cNvPr id="499" name="Google Shape;499;p71"/>
          <p:cNvSpPr txBox="1"/>
          <p:nvPr/>
        </p:nvSpPr>
        <p:spPr>
          <a:xfrm>
            <a:off x="513150" y="1519325"/>
            <a:ext cx="8103000" cy="36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What rainwater harvesting feature captured the most water for later use?</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What would you do differently in the future?</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Why do you think it is critical for more homes to incorporate rainwater harvesting?</a:t>
            </a:r>
            <a:endParaRPr sz="2200">
              <a:solidFill>
                <a:schemeClr val="dk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pic>
        <p:nvPicPr>
          <p:cNvPr id="175" name="Google Shape;175;p31" title="Points scored"/>
          <p:cNvPicPr preferRelativeResize="0"/>
          <p:nvPr/>
        </p:nvPicPr>
        <p:blipFill>
          <a:blip r:embed="rId4">
            <a:alphaModFix/>
          </a:blip>
          <a:stretch>
            <a:fillRect/>
          </a:stretch>
        </p:blipFill>
        <p:spPr>
          <a:xfrm>
            <a:off x="693650" y="261950"/>
            <a:ext cx="7748250" cy="4547000"/>
          </a:xfrm>
          <a:prstGeom prst="rect">
            <a:avLst/>
          </a:prstGeom>
          <a:noFill/>
          <a:ln>
            <a:noFill/>
          </a:ln>
        </p:spPr>
      </p:pic>
      <p:sp>
        <p:nvSpPr>
          <p:cNvPr id="176" name="Google Shape;176;p31"/>
          <p:cNvSpPr txBox="1"/>
          <p:nvPr/>
        </p:nvSpPr>
        <p:spPr>
          <a:xfrm>
            <a:off x="253325" y="253325"/>
            <a:ext cx="90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Engage</a:t>
            </a:r>
            <a:endParaRPr sz="1200" b="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pic>
        <p:nvPicPr>
          <p:cNvPr id="181" name="Google Shape;181;p32" title="Points scored"/>
          <p:cNvPicPr preferRelativeResize="0"/>
          <p:nvPr/>
        </p:nvPicPr>
        <p:blipFill>
          <a:blip r:embed="rId4">
            <a:alphaModFix/>
          </a:blip>
          <a:stretch>
            <a:fillRect/>
          </a:stretch>
        </p:blipFill>
        <p:spPr>
          <a:xfrm>
            <a:off x="894868" y="261950"/>
            <a:ext cx="7419306" cy="4587601"/>
          </a:xfrm>
          <a:prstGeom prst="rect">
            <a:avLst/>
          </a:prstGeom>
          <a:noFill/>
          <a:ln>
            <a:noFill/>
          </a:ln>
        </p:spPr>
      </p:pic>
      <p:sp>
        <p:nvSpPr>
          <p:cNvPr id="182" name="Google Shape;182;p32"/>
          <p:cNvSpPr txBox="1"/>
          <p:nvPr/>
        </p:nvSpPr>
        <p:spPr>
          <a:xfrm>
            <a:off x="253325" y="253325"/>
            <a:ext cx="841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Engage</a:t>
            </a:r>
            <a:endParaRPr sz="120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pic>
        <p:nvPicPr>
          <p:cNvPr id="187" name="Google Shape;187;p33" title="Points scored"/>
          <p:cNvPicPr preferRelativeResize="0"/>
          <p:nvPr/>
        </p:nvPicPr>
        <p:blipFill>
          <a:blip r:embed="rId4">
            <a:alphaModFix/>
          </a:blip>
          <a:stretch>
            <a:fillRect/>
          </a:stretch>
        </p:blipFill>
        <p:spPr>
          <a:xfrm>
            <a:off x="836500" y="261950"/>
            <a:ext cx="7365525" cy="4554350"/>
          </a:xfrm>
          <a:prstGeom prst="rect">
            <a:avLst/>
          </a:prstGeom>
          <a:noFill/>
          <a:ln>
            <a:noFill/>
          </a:ln>
        </p:spPr>
      </p:pic>
      <p:sp>
        <p:nvSpPr>
          <p:cNvPr id="188" name="Google Shape;188;p33"/>
          <p:cNvSpPr txBox="1"/>
          <p:nvPr/>
        </p:nvSpPr>
        <p:spPr>
          <a:xfrm>
            <a:off x="253325" y="253325"/>
            <a:ext cx="8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Engage</a:t>
            </a:r>
            <a:endParaRPr sz="1200" b="1"/>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pic>
        <p:nvPicPr>
          <p:cNvPr id="193" name="Google Shape;193;p34" title="Points scored"/>
          <p:cNvPicPr preferRelativeResize="0"/>
          <p:nvPr/>
        </p:nvPicPr>
        <p:blipFill>
          <a:blip r:embed="rId4">
            <a:alphaModFix/>
          </a:blip>
          <a:stretch>
            <a:fillRect/>
          </a:stretch>
        </p:blipFill>
        <p:spPr>
          <a:xfrm>
            <a:off x="848550" y="261950"/>
            <a:ext cx="7365525" cy="4554350"/>
          </a:xfrm>
          <a:prstGeom prst="rect">
            <a:avLst/>
          </a:prstGeom>
          <a:noFill/>
          <a:ln>
            <a:noFill/>
          </a:ln>
        </p:spPr>
      </p:pic>
      <p:sp>
        <p:nvSpPr>
          <p:cNvPr id="194" name="Google Shape;194;p34"/>
          <p:cNvSpPr txBox="1"/>
          <p:nvPr/>
        </p:nvSpPr>
        <p:spPr>
          <a:xfrm>
            <a:off x="6300400" y="531550"/>
            <a:ext cx="23370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Remediated Ground Water</a:t>
            </a:r>
            <a:endParaRPr/>
          </a:p>
        </p:txBody>
      </p:sp>
      <p:sp>
        <p:nvSpPr>
          <p:cNvPr id="195" name="Google Shape;195;p34"/>
          <p:cNvSpPr txBox="1"/>
          <p:nvPr/>
        </p:nvSpPr>
        <p:spPr>
          <a:xfrm>
            <a:off x="253325" y="253325"/>
            <a:ext cx="822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Engage</a:t>
            </a:r>
            <a:endParaRPr sz="12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35" title="Points scored"/>
          <p:cNvPicPr preferRelativeResize="0"/>
          <p:nvPr/>
        </p:nvPicPr>
        <p:blipFill>
          <a:blip r:embed="rId4">
            <a:alphaModFix/>
          </a:blip>
          <a:stretch>
            <a:fillRect/>
          </a:stretch>
        </p:blipFill>
        <p:spPr>
          <a:xfrm>
            <a:off x="1047300" y="314100"/>
            <a:ext cx="7539051" cy="4471550"/>
          </a:xfrm>
          <a:prstGeom prst="rect">
            <a:avLst/>
          </a:prstGeom>
          <a:noFill/>
          <a:ln>
            <a:noFill/>
          </a:ln>
        </p:spPr>
      </p:pic>
      <p:sp>
        <p:nvSpPr>
          <p:cNvPr id="201" name="Google Shape;201;p35"/>
          <p:cNvSpPr txBox="1"/>
          <p:nvPr/>
        </p:nvSpPr>
        <p:spPr>
          <a:xfrm>
            <a:off x="6370650" y="566375"/>
            <a:ext cx="2215500" cy="554100"/>
          </a:xfrm>
          <a:prstGeom prst="rect">
            <a:avLst/>
          </a:prstGeom>
          <a:solidFill>
            <a:schemeClr val="lt1"/>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t>Remediated </a:t>
            </a:r>
            <a:endParaRPr sz="1200"/>
          </a:p>
          <a:p>
            <a:pPr marL="0" lvl="0" indent="0" algn="r" rtl="0">
              <a:spcBef>
                <a:spcPts val="0"/>
              </a:spcBef>
              <a:spcAft>
                <a:spcPts val="0"/>
              </a:spcAft>
              <a:buNone/>
            </a:pPr>
            <a:r>
              <a:rPr lang="en" sz="1200"/>
              <a:t>Ground Water</a:t>
            </a:r>
            <a:endParaRPr sz="1200"/>
          </a:p>
        </p:txBody>
      </p:sp>
      <p:pic>
        <p:nvPicPr>
          <p:cNvPr id="202" name="Google Shape;202;p35"/>
          <p:cNvPicPr preferRelativeResize="0"/>
          <p:nvPr/>
        </p:nvPicPr>
        <p:blipFill>
          <a:blip r:embed="rId5">
            <a:alphaModFix/>
          </a:blip>
          <a:stretch>
            <a:fillRect/>
          </a:stretch>
        </p:blipFill>
        <p:spPr>
          <a:xfrm>
            <a:off x="6370650" y="4198525"/>
            <a:ext cx="2476700" cy="587125"/>
          </a:xfrm>
          <a:prstGeom prst="rect">
            <a:avLst/>
          </a:prstGeom>
          <a:noFill/>
          <a:ln>
            <a:noFill/>
          </a:ln>
        </p:spPr>
      </p:pic>
      <p:sp>
        <p:nvSpPr>
          <p:cNvPr id="203" name="Google Shape;203;p35"/>
          <p:cNvSpPr txBox="1"/>
          <p:nvPr/>
        </p:nvSpPr>
        <p:spPr>
          <a:xfrm>
            <a:off x="253325" y="253325"/>
            <a:ext cx="828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Engage</a:t>
            </a:r>
            <a:endParaRPr sz="1200" b="1"/>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B686F3-2F36-4F9C-8CC3-44E394CE0FB4}"/>
</file>

<file path=customXml/itemProps2.xml><?xml version="1.0" encoding="utf-8"?>
<ds:datastoreItem xmlns:ds="http://schemas.openxmlformats.org/officeDocument/2006/customXml" ds:itemID="{6ECE7745-C05D-4E0E-8BA6-D5AAEC3EE0B2}"/>
</file>

<file path=docProps/app.xml><?xml version="1.0" encoding="utf-8"?>
<Properties xmlns="http://schemas.openxmlformats.org/officeDocument/2006/extended-properties" xmlns:vt="http://schemas.openxmlformats.org/officeDocument/2006/docPropsVTypes">
  <TotalTime>4</TotalTime>
  <Words>2277</Words>
  <Application>Microsoft Office PowerPoint</Application>
  <PresentationFormat>On-screen Show (16:9)</PresentationFormat>
  <Paragraphs>272</Paragraphs>
  <Slides>45</Slides>
  <Notes>45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Lato</vt:lpstr>
      <vt:lpstr>Calibri</vt:lpstr>
      <vt:lpstr>Lato Black</vt:lpstr>
      <vt:lpstr>Arial</vt:lpstr>
      <vt:lpstr>Corbel</vt:lpstr>
      <vt:lpstr>Simple Light</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3</cp:revision>
  <dcterms:modified xsi:type="dcterms:W3CDTF">2024-08-15T17:57:58Z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